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9" r:id="rId3"/>
    <p:sldId id="259" r:id="rId4"/>
    <p:sldId id="257" r:id="rId5"/>
    <p:sldId id="261" r:id="rId6"/>
    <p:sldId id="264" r:id="rId7"/>
    <p:sldId id="262" r:id="rId8"/>
    <p:sldId id="263" r:id="rId9"/>
    <p:sldId id="260" r:id="rId10"/>
    <p:sldId id="266" r:id="rId11"/>
    <p:sldId id="269" r:id="rId12"/>
    <p:sldId id="268" r:id="rId13"/>
    <p:sldId id="270" r:id="rId14"/>
    <p:sldId id="271" r:id="rId15"/>
    <p:sldId id="272" r:id="rId16"/>
    <p:sldId id="273" r:id="rId17"/>
    <p:sldId id="276" r:id="rId18"/>
    <p:sldId id="274" r:id="rId19"/>
    <p:sldId id="277" r:id="rId20"/>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5C19FF-F000-4C03-B9CA-5EDE12888BF5}" v="691" dt="2023-05-10T11:57:26.275"/>
    <p1510:client id="{3F20491B-22C1-63BE-51D2-52A7DF9C02ED}" v="1177" dt="2023-05-29T09:26:27.138"/>
    <p1510:client id="{6302EEBB-86F9-9E39-6CCC-DAAFD19FCC32}" v="3097" dt="2023-06-02T08:40:04.572"/>
    <p1510:client id="{843B93E9-0F72-E6C5-6A85-9BE88A28BE14}" v="2576" dt="2023-06-21T12:06:01.861"/>
    <p1510:client id="{8DBCDC4B-25B8-5794-181C-96EB7B5DAE40}" v="316" dt="2023-05-10T16:27:17.840"/>
    <p1510:client id="{AC2421E6-004E-013F-7F32-7F07E5E79734}" v="49" dt="2023-06-23T08:19:17.6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84" y="354"/>
      </p:cViewPr>
      <p:guideLst/>
    </p:cSldViewPr>
  </p:slid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7.xml" Id="rId8" /><Relationship Type="http://schemas.openxmlformats.org/officeDocument/2006/relationships/slide" Target="slides/slide12.xml" Id="rId13" /><Relationship Type="http://schemas.openxmlformats.org/officeDocument/2006/relationships/slide" Target="slides/slide17.xml" Id="rId18" /><Relationship Type="http://schemas.microsoft.com/office/2015/10/relationships/revisionInfo" Target="revisionInfo.xml" Id="rId26" /><Relationship Type="http://schemas.openxmlformats.org/officeDocument/2006/relationships/slide" Target="slides/slide2.xml" Id="rId3" /><Relationship Type="http://schemas.openxmlformats.org/officeDocument/2006/relationships/presProps" Target="presProps.xml" Id="rId21" /><Relationship Type="http://schemas.openxmlformats.org/officeDocument/2006/relationships/slide" Target="slides/slide6.xml" Id="rId7"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slide" Target="slides/slide1.xml" Id="rId2" /><Relationship Type="http://schemas.openxmlformats.org/officeDocument/2006/relationships/slide" Target="slides/slide15.xml" Id="rId16" /><Relationship Type="http://schemas.openxmlformats.org/officeDocument/2006/relationships/slide" Target="slides/slide19.xml" Id="rId20"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0.xml" Id="rId11" /><Relationship Type="http://schemas.openxmlformats.org/officeDocument/2006/relationships/tableStyles" Target="tableStyles.xml" Id="rId24" /><Relationship Type="http://schemas.openxmlformats.org/officeDocument/2006/relationships/slide" Target="slides/slide4.xml" Id="rId5" /><Relationship Type="http://schemas.openxmlformats.org/officeDocument/2006/relationships/slide" Target="slides/slide14.xml" Id="rId15" /><Relationship Type="http://schemas.openxmlformats.org/officeDocument/2006/relationships/theme" Target="theme/theme1.xml" Id="rId23" /><Relationship Type="http://schemas.openxmlformats.org/officeDocument/2006/relationships/slide" Target="slides/slide9.xml" Id="rId10" /><Relationship Type="http://schemas.openxmlformats.org/officeDocument/2006/relationships/slide" Target="slides/slide18.xml" Id="rId19"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 Type="http://schemas.openxmlformats.org/officeDocument/2006/relationships/viewProps" Target="viewProps.xml" Id="rId22"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8A3A43DF-04A3-4662-88CA-28FDED1CFC09}" type="datetimeFigureOut">
              <a:rPr lang="cs-CZ" smtClean="0"/>
              <a:t>23.06.2023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2D58ADA-DDE5-40A5-9BF1-B0BC81F4C7C5}" type="slidenum">
              <a:rPr lang="cs-CZ" smtClean="0"/>
              <a:t>‹#›</a:t>
            </a:fld>
            <a:endParaRPr lang="cs-CZ"/>
          </a:p>
        </p:txBody>
      </p:sp>
    </p:spTree>
    <p:extLst>
      <p:ext uri="{BB962C8B-B14F-4D97-AF65-F5344CB8AC3E}">
        <p14:creationId xmlns:p14="http://schemas.microsoft.com/office/powerpoint/2010/main" val="1771309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8A3A43DF-04A3-4662-88CA-28FDED1CFC09}" type="datetimeFigureOut">
              <a:rPr lang="cs-CZ" smtClean="0"/>
              <a:t>23.06.2023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2D58ADA-DDE5-40A5-9BF1-B0BC81F4C7C5}" type="slidenum">
              <a:rPr lang="cs-CZ" smtClean="0"/>
              <a:t>‹#›</a:t>
            </a:fld>
            <a:endParaRPr lang="cs-CZ"/>
          </a:p>
        </p:txBody>
      </p:sp>
    </p:spTree>
    <p:extLst>
      <p:ext uri="{BB962C8B-B14F-4D97-AF65-F5344CB8AC3E}">
        <p14:creationId xmlns:p14="http://schemas.microsoft.com/office/powerpoint/2010/main" val="707188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8A3A43DF-04A3-4662-88CA-28FDED1CFC09}" type="datetimeFigureOut">
              <a:rPr lang="cs-CZ" smtClean="0"/>
              <a:t>23.06.2023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2D58ADA-DDE5-40A5-9BF1-B0BC81F4C7C5}" type="slidenum">
              <a:rPr lang="cs-CZ" smtClean="0"/>
              <a:t>‹#›</a:t>
            </a:fld>
            <a:endParaRPr lang="cs-CZ"/>
          </a:p>
        </p:txBody>
      </p:sp>
    </p:spTree>
    <p:extLst>
      <p:ext uri="{BB962C8B-B14F-4D97-AF65-F5344CB8AC3E}">
        <p14:creationId xmlns:p14="http://schemas.microsoft.com/office/powerpoint/2010/main" val="1955787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8A3A43DF-04A3-4662-88CA-28FDED1CFC09}" type="datetimeFigureOut">
              <a:rPr lang="cs-CZ" smtClean="0"/>
              <a:t>23.06.2023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2D58ADA-DDE5-40A5-9BF1-B0BC81F4C7C5}" type="slidenum">
              <a:rPr lang="cs-CZ" smtClean="0"/>
              <a:t>‹#›</a:t>
            </a:fld>
            <a:endParaRPr lang="cs-CZ"/>
          </a:p>
        </p:txBody>
      </p:sp>
    </p:spTree>
    <p:extLst>
      <p:ext uri="{BB962C8B-B14F-4D97-AF65-F5344CB8AC3E}">
        <p14:creationId xmlns:p14="http://schemas.microsoft.com/office/powerpoint/2010/main" val="21655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8A3A43DF-04A3-4662-88CA-28FDED1CFC09}" type="datetimeFigureOut">
              <a:rPr lang="cs-CZ" smtClean="0"/>
              <a:t>23.06.2023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2D58ADA-DDE5-40A5-9BF1-B0BC81F4C7C5}" type="slidenum">
              <a:rPr lang="cs-CZ" smtClean="0"/>
              <a:t>‹#›</a:t>
            </a:fld>
            <a:endParaRPr lang="cs-CZ"/>
          </a:p>
        </p:txBody>
      </p:sp>
    </p:spTree>
    <p:extLst>
      <p:ext uri="{BB962C8B-B14F-4D97-AF65-F5344CB8AC3E}">
        <p14:creationId xmlns:p14="http://schemas.microsoft.com/office/powerpoint/2010/main" val="2957285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8A3A43DF-04A3-4662-88CA-28FDED1CFC09}" type="datetimeFigureOut">
              <a:rPr lang="cs-CZ" smtClean="0"/>
              <a:t>23.06.2023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2D58ADA-DDE5-40A5-9BF1-B0BC81F4C7C5}" type="slidenum">
              <a:rPr lang="cs-CZ" smtClean="0"/>
              <a:t>‹#›</a:t>
            </a:fld>
            <a:endParaRPr lang="cs-CZ"/>
          </a:p>
        </p:txBody>
      </p:sp>
    </p:spTree>
    <p:extLst>
      <p:ext uri="{BB962C8B-B14F-4D97-AF65-F5344CB8AC3E}">
        <p14:creationId xmlns:p14="http://schemas.microsoft.com/office/powerpoint/2010/main" val="3426106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8A3A43DF-04A3-4662-88CA-28FDED1CFC09}" type="datetimeFigureOut">
              <a:rPr lang="cs-CZ" smtClean="0"/>
              <a:t>23.06.2023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A2D58ADA-DDE5-40A5-9BF1-B0BC81F4C7C5}" type="slidenum">
              <a:rPr lang="cs-CZ" smtClean="0"/>
              <a:t>‹#›</a:t>
            </a:fld>
            <a:endParaRPr lang="cs-CZ"/>
          </a:p>
        </p:txBody>
      </p:sp>
    </p:spTree>
    <p:extLst>
      <p:ext uri="{BB962C8B-B14F-4D97-AF65-F5344CB8AC3E}">
        <p14:creationId xmlns:p14="http://schemas.microsoft.com/office/powerpoint/2010/main" val="597578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8A3A43DF-04A3-4662-88CA-28FDED1CFC09}" type="datetimeFigureOut">
              <a:rPr lang="cs-CZ" smtClean="0"/>
              <a:t>23.06.2023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A2D58ADA-DDE5-40A5-9BF1-B0BC81F4C7C5}" type="slidenum">
              <a:rPr lang="cs-CZ" smtClean="0"/>
              <a:t>‹#›</a:t>
            </a:fld>
            <a:endParaRPr lang="cs-CZ"/>
          </a:p>
        </p:txBody>
      </p:sp>
    </p:spTree>
    <p:extLst>
      <p:ext uri="{BB962C8B-B14F-4D97-AF65-F5344CB8AC3E}">
        <p14:creationId xmlns:p14="http://schemas.microsoft.com/office/powerpoint/2010/main" val="3514983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8A3A43DF-04A3-4662-88CA-28FDED1CFC09}" type="datetimeFigureOut">
              <a:rPr lang="cs-CZ" smtClean="0"/>
              <a:t>23.06.2023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A2D58ADA-DDE5-40A5-9BF1-B0BC81F4C7C5}" type="slidenum">
              <a:rPr lang="cs-CZ" smtClean="0"/>
              <a:t>‹#›</a:t>
            </a:fld>
            <a:endParaRPr lang="cs-CZ"/>
          </a:p>
        </p:txBody>
      </p:sp>
    </p:spTree>
    <p:extLst>
      <p:ext uri="{BB962C8B-B14F-4D97-AF65-F5344CB8AC3E}">
        <p14:creationId xmlns:p14="http://schemas.microsoft.com/office/powerpoint/2010/main" val="2973794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8A3A43DF-04A3-4662-88CA-28FDED1CFC09}" type="datetimeFigureOut">
              <a:rPr lang="cs-CZ" smtClean="0"/>
              <a:t>23.06.2023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2D58ADA-DDE5-40A5-9BF1-B0BC81F4C7C5}" type="slidenum">
              <a:rPr lang="cs-CZ" smtClean="0"/>
              <a:t>‹#›</a:t>
            </a:fld>
            <a:endParaRPr lang="cs-CZ"/>
          </a:p>
        </p:txBody>
      </p:sp>
    </p:spTree>
    <p:extLst>
      <p:ext uri="{BB962C8B-B14F-4D97-AF65-F5344CB8AC3E}">
        <p14:creationId xmlns:p14="http://schemas.microsoft.com/office/powerpoint/2010/main" val="3504307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8A3A43DF-04A3-4662-88CA-28FDED1CFC09}" type="datetimeFigureOut">
              <a:rPr lang="cs-CZ" smtClean="0"/>
              <a:t>23.06.2023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2D58ADA-DDE5-40A5-9BF1-B0BC81F4C7C5}" type="slidenum">
              <a:rPr lang="cs-CZ" smtClean="0"/>
              <a:t>‹#›</a:t>
            </a:fld>
            <a:endParaRPr lang="cs-CZ"/>
          </a:p>
        </p:txBody>
      </p:sp>
    </p:spTree>
    <p:extLst>
      <p:ext uri="{BB962C8B-B14F-4D97-AF65-F5344CB8AC3E}">
        <p14:creationId xmlns:p14="http://schemas.microsoft.com/office/powerpoint/2010/main" val="4088594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3A43DF-04A3-4662-88CA-28FDED1CFC09}" type="datetimeFigureOut">
              <a:rPr lang="cs-CZ" smtClean="0"/>
              <a:t>23.06.2023</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D58ADA-DDE5-40A5-9BF1-B0BC81F4C7C5}" type="slidenum">
              <a:rPr lang="cs-CZ" smtClean="0"/>
              <a:t>‹#›</a:t>
            </a:fld>
            <a:endParaRPr lang="cs-CZ"/>
          </a:p>
        </p:txBody>
      </p:sp>
    </p:spTree>
    <p:extLst>
      <p:ext uri="{BB962C8B-B14F-4D97-AF65-F5344CB8AC3E}">
        <p14:creationId xmlns:p14="http://schemas.microsoft.com/office/powerpoint/2010/main" val="464252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bstract blurred public library with bookshelves">
            <a:extLst>
              <a:ext uri="{FF2B5EF4-FFF2-40B4-BE49-F238E27FC236}">
                <a16:creationId xmlns:a16="http://schemas.microsoft.com/office/drawing/2014/main" id="{C45F6EEA-BD8B-18DB-9A27-4426D6DCE33D}"/>
              </a:ext>
            </a:extLst>
          </p:cNvPr>
          <p:cNvPicPr>
            <a:picLocks noChangeAspect="1"/>
          </p:cNvPicPr>
          <p:nvPr/>
        </p:nvPicPr>
        <p:blipFill rotWithShape="1">
          <a:blip r:embed="rId2">
            <a:alphaModFix amt="50000"/>
          </a:blip>
          <a:srcRect t="2769" r="-2" b="12958"/>
          <a:stretch/>
        </p:blipFill>
        <p:spPr>
          <a:xfrm>
            <a:off x="20" y="1"/>
            <a:ext cx="12191980" cy="6857999"/>
          </a:xfrm>
          <a:prstGeom prst="rect">
            <a:avLst/>
          </a:prstGeom>
        </p:spPr>
      </p:pic>
      <p:sp>
        <p:nvSpPr>
          <p:cNvPr id="2" name="Nadpis 1"/>
          <p:cNvSpPr>
            <a:spLocks noGrp="1"/>
          </p:cNvSpPr>
          <p:nvPr>
            <p:ph type="ctrTitle"/>
          </p:nvPr>
        </p:nvSpPr>
        <p:spPr>
          <a:xfrm>
            <a:off x="1524000" y="1122362"/>
            <a:ext cx="9144000" cy="2900518"/>
          </a:xfrm>
        </p:spPr>
        <p:txBody>
          <a:bodyPr>
            <a:normAutofit fontScale="90000"/>
          </a:bodyPr>
          <a:lstStyle/>
          <a:p>
            <a:r>
              <a:rPr lang="cs-CZ" sz="3800" dirty="0" err="1">
                <a:solidFill>
                  <a:srgbClr val="FFFFFF"/>
                </a:solidFill>
                <a:cs typeface="Calibri Light"/>
              </a:rPr>
              <a:t>Our</a:t>
            </a:r>
            <a:r>
              <a:rPr lang="cs-CZ" sz="3800" dirty="0">
                <a:solidFill>
                  <a:srgbClr val="FFFFFF"/>
                </a:solidFill>
                <a:cs typeface="Calibri Light"/>
              </a:rPr>
              <a:t> </a:t>
            </a:r>
            <a:r>
              <a:rPr lang="cs-CZ" sz="3800" dirty="0" err="1">
                <a:solidFill>
                  <a:srgbClr val="FFFFFF"/>
                </a:solidFill>
                <a:cs typeface="Calibri Light"/>
              </a:rPr>
              <a:t>English</a:t>
            </a:r>
            <a:r>
              <a:rPr lang="cs-CZ" sz="3800" dirty="0">
                <a:solidFill>
                  <a:srgbClr val="FFFFFF"/>
                </a:solidFill>
                <a:cs typeface="Calibri Light"/>
              </a:rPr>
              <a:t> </a:t>
            </a:r>
            <a:r>
              <a:rPr lang="cs-CZ" sz="3800" dirty="0" err="1">
                <a:solidFill>
                  <a:srgbClr val="FFFFFF"/>
                </a:solidFill>
                <a:cs typeface="Calibri Light"/>
              </a:rPr>
              <a:t>library</a:t>
            </a:r>
            <a:r>
              <a:rPr lang="cs-CZ" sz="3800" dirty="0">
                <a:solidFill>
                  <a:srgbClr val="FFFFFF"/>
                </a:solidFill>
                <a:cs typeface="Calibri Light"/>
              </a:rPr>
              <a:t> </a:t>
            </a:r>
            <a:r>
              <a:rPr lang="cs-CZ" sz="3800" dirty="0" err="1">
                <a:solidFill>
                  <a:srgbClr val="FFFFFF"/>
                </a:solidFill>
                <a:cs typeface="Calibri Light"/>
              </a:rPr>
              <a:t>is</a:t>
            </a:r>
            <a:r>
              <a:rPr lang="cs-CZ" sz="3800" dirty="0">
                <a:solidFill>
                  <a:srgbClr val="FFFFFF"/>
                </a:solidFill>
                <a:cs typeface="Calibri Light"/>
              </a:rPr>
              <a:t> </a:t>
            </a:r>
            <a:r>
              <a:rPr lang="cs-CZ" sz="3800" dirty="0" err="1">
                <a:solidFill>
                  <a:srgbClr val="FFFFFF"/>
                </a:solidFill>
                <a:cs typeface="Calibri Light"/>
              </a:rPr>
              <a:t>getting</a:t>
            </a:r>
            <a:r>
              <a:rPr lang="cs-CZ" sz="3800" dirty="0">
                <a:solidFill>
                  <a:srgbClr val="FFFFFF"/>
                </a:solidFill>
                <a:cs typeface="Calibri Light"/>
              </a:rPr>
              <a:t> </a:t>
            </a:r>
            <a:r>
              <a:rPr lang="cs-CZ" sz="3800" dirty="0" err="1">
                <a:solidFill>
                  <a:srgbClr val="FFFFFF"/>
                </a:solidFill>
                <a:cs typeface="Calibri Light"/>
              </a:rPr>
              <a:t>richer</a:t>
            </a:r>
            <a:r>
              <a:rPr lang="cs-CZ" sz="3800" dirty="0">
                <a:solidFill>
                  <a:srgbClr val="FFFFFF"/>
                </a:solidFill>
                <a:cs typeface="Calibri Light"/>
              </a:rPr>
              <a:t> </a:t>
            </a:r>
            <a:r>
              <a:rPr lang="cs-CZ" sz="3800" dirty="0" err="1">
                <a:solidFill>
                  <a:srgbClr val="FFFFFF"/>
                </a:solidFill>
                <a:cs typeface="Calibri Light"/>
              </a:rPr>
              <a:t>thanks</a:t>
            </a:r>
            <a:r>
              <a:rPr lang="cs-CZ" sz="3800" dirty="0">
                <a:solidFill>
                  <a:srgbClr val="FFFFFF"/>
                </a:solidFill>
                <a:cs typeface="Calibri Light"/>
              </a:rPr>
              <a:t> to </a:t>
            </a:r>
            <a:r>
              <a:rPr lang="cs-CZ" sz="3800" dirty="0" err="1">
                <a:solidFill>
                  <a:srgbClr val="FFFFFF"/>
                </a:solidFill>
                <a:cs typeface="Calibri Light"/>
              </a:rPr>
              <a:t>our</a:t>
            </a:r>
            <a:r>
              <a:rPr lang="cs-CZ" sz="3800" dirty="0">
                <a:solidFill>
                  <a:srgbClr val="FFFFFF"/>
                </a:solidFill>
                <a:cs typeface="Calibri Light"/>
              </a:rPr>
              <a:t> </a:t>
            </a:r>
            <a:r>
              <a:rPr lang="cs-CZ" sz="3800" dirty="0" err="1">
                <a:solidFill>
                  <a:srgbClr val="FFFFFF"/>
                </a:solidFill>
                <a:cs typeface="Calibri Light"/>
              </a:rPr>
              <a:t>dear</a:t>
            </a:r>
            <a:r>
              <a:rPr lang="cs-CZ" sz="3800" dirty="0">
                <a:solidFill>
                  <a:srgbClr val="FFFFFF"/>
                </a:solidFill>
                <a:cs typeface="Calibri Light"/>
              </a:rPr>
              <a:t> </a:t>
            </a:r>
            <a:r>
              <a:rPr lang="cs-CZ" sz="3800" dirty="0" err="1">
                <a:solidFill>
                  <a:srgbClr val="FFFFFF"/>
                </a:solidFill>
                <a:cs typeface="Calibri Light"/>
              </a:rPr>
              <a:t>colleague</a:t>
            </a:r>
            <a:r>
              <a:rPr lang="cs-CZ" sz="3800" dirty="0">
                <a:solidFill>
                  <a:srgbClr val="FFFFFF"/>
                </a:solidFill>
                <a:cs typeface="Calibri Light"/>
              </a:rPr>
              <a:t>, </a:t>
            </a:r>
            <a:r>
              <a:rPr lang="cs-CZ" sz="3800" dirty="0" err="1">
                <a:solidFill>
                  <a:srgbClr val="FFFFFF"/>
                </a:solidFill>
                <a:cs typeface="Calibri Light"/>
              </a:rPr>
              <a:t>Fulbright</a:t>
            </a:r>
            <a:r>
              <a:rPr lang="cs-CZ" sz="3800" dirty="0">
                <a:solidFill>
                  <a:srgbClr val="FFFFFF"/>
                </a:solidFill>
                <a:cs typeface="Calibri Light"/>
              </a:rPr>
              <a:t> </a:t>
            </a:r>
            <a:r>
              <a:rPr lang="cs-CZ" sz="3800" dirty="0" err="1">
                <a:solidFill>
                  <a:srgbClr val="FFFFFF"/>
                </a:solidFill>
                <a:cs typeface="Calibri Light"/>
              </a:rPr>
              <a:t>English</a:t>
            </a:r>
            <a:r>
              <a:rPr lang="cs-CZ" sz="3800" dirty="0">
                <a:solidFill>
                  <a:srgbClr val="FFFFFF"/>
                </a:solidFill>
                <a:cs typeface="Calibri Light"/>
              </a:rPr>
              <a:t> </a:t>
            </a:r>
            <a:r>
              <a:rPr lang="cs-CZ" sz="3800" dirty="0" err="1">
                <a:solidFill>
                  <a:srgbClr val="FFFFFF"/>
                </a:solidFill>
                <a:cs typeface="Calibri Light"/>
              </a:rPr>
              <a:t>teaching</a:t>
            </a:r>
            <a:r>
              <a:rPr lang="cs-CZ" sz="3800" dirty="0">
                <a:solidFill>
                  <a:srgbClr val="FFFFFF"/>
                </a:solidFill>
                <a:cs typeface="Calibri Light"/>
              </a:rPr>
              <a:t> </a:t>
            </a:r>
            <a:r>
              <a:rPr lang="cs-CZ" sz="3800" dirty="0" err="1">
                <a:solidFill>
                  <a:srgbClr val="FFFFFF"/>
                </a:solidFill>
                <a:cs typeface="Calibri Light"/>
              </a:rPr>
              <a:t>assistant</a:t>
            </a:r>
            <a:r>
              <a:rPr lang="cs-CZ" sz="3800" dirty="0">
                <a:solidFill>
                  <a:srgbClr val="FFFFFF"/>
                </a:solidFill>
                <a:cs typeface="Calibri Light"/>
              </a:rPr>
              <a:t> </a:t>
            </a:r>
            <a:br>
              <a:rPr lang="cs-CZ" sz="3800" dirty="0">
                <a:solidFill>
                  <a:srgbClr val="FFFFFF"/>
                </a:solidFill>
                <a:cs typeface="Calibri Light"/>
              </a:rPr>
            </a:br>
            <a:r>
              <a:rPr lang="cs-CZ" sz="3800" dirty="0">
                <a:solidFill>
                  <a:srgbClr val="FFFFFF"/>
                </a:solidFill>
                <a:cs typeface="Calibri Light"/>
              </a:rPr>
              <a:t>David </a:t>
            </a:r>
            <a:r>
              <a:rPr lang="cs-CZ" sz="3800" dirty="0" err="1">
                <a:solidFill>
                  <a:srgbClr val="FFFFFF"/>
                </a:solidFill>
                <a:cs typeface="Calibri Light"/>
              </a:rPr>
              <a:t>Tallents</a:t>
            </a:r>
            <a:r>
              <a:rPr lang="cs-CZ" sz="3800" dirty="0">
                <a:solidFill>
                  <a:srgbClr val="FFFFFF"/>
                </a:solidFill>
                <a:cs typeface="Calibri Light"/>
              </a:rPr>
              <a:t>. </a:t>
            </a:r>
            <a:br>
              <a:rPr lang="en-US" dirty="0"/>
            </a:br>
            <a:r>
              <a:rPr lang="cs-CZ" sz="3800" dirty="0" err="1">
                <a:solidFill>
                  <a:srgbClr val="FFFFFF"/>
                </a:solidFill>
                <a:cs typeface="Calibri Light"/>
              </a:rPr>
              <a:t>Thank</a:t>
            </a:r>
            <a:r>
              <a:rPr lang="cs-CZ" sz="3800" dirty="0">
                <a:solidFill>
                  <a:srgbClr val="FFFFFF"/>
                </a:solidFill>
                <a:cs typeface="Calibri Light"/>
              </a:rPr>
              <a:t> </a:t>
            </a:r>
            <a:r>
              <a:rPr lang="cs-CZ" sz="3800" dirty="0" err="1">
                <a:solidFill>
                  <a:srgbClr val="FFFFFF"/>
                </a:solidFill>
                <a:cs typeface="Calibri Light"/>
              </a:rPr>
              <a:t>you</a:t>
            </a:r>
            <a:r>
              <a:rPr lang="cs-CZ" sz="3800" dirty="0">
                <a:solidFill>
                  <a:srgbClr val="FFFFFF"/>
                </a:solidFill>
                <a:cs typeface="Calibri Light"/>
              </a:rPr>
              <a:t> </a:t>
            </a:r>
            <a:r>
              <a:rPr lang="cs-CZ" sz="3800" dirty="0" err="1">
                <a:solidFill>
                  <a:srgbClr val="FFFFFF"/>
                </a:solidFill>
                <a:cs typeface="Calibri Light"/>
              </a:rPr>
              <a:t>for</a:t>
            </a:r>
            <a:r>
              <a:rPr lang="cs-CZ" sz="3800" dirty="0">
                <a:solidFill>
                  <a:srgbClr val="FFFFFF"/>
                </a:solidFill>
                <a:cs typeface="Calibri Light"/>
              </a:rPr>
              <a:t> </a:t>
            </a:r>
            <a:r>
              <a:rPr lang="cs-CZ" sz="3800" dirty="0" err="1">
                <a:solidFill>
                  <a:srgbClr val="FFFFFF"/>
                </a:solidFill>
                <a:cs typeface="Calibri Light"/>
              </a:rPr>
              <a:t>the</a:t>
            </a:r>
            <a:r>
              <a:rPr lang="cs-CZ" sz="3800" dirty="0">
                <a:solidFill>
                  <a:srgbClr val="FFFFFF"/>
                </a:solidFill>
                <a:cs typeface="Calibri Light"/>
              </a:rPr>
              <a:t> </a:t>
            </a:r>
            <a:r>
              <a:rPr lang="cs-CZ" sz="3800" dirty="0" err="1">
                <a:solidFill>
                  <a:srgbClr val="FFFFFF"/>
                </a:solidFill>
                <a:cs typeface="Calibri Light"/>
              </a:rPr>
              <a:t>gift</a:t>
            </a:r>
            <a:r>
              <a:rPr lang="cs-CZ" sz="3800" dirty="0">
                <a:solidFill>
                  <a:srgbClr val="FFFFFF"/>
                </a:solidFill>
                <a:cs typeface="Calibri Light"/>
              </a:rPr>
              <a:t>!</a:t>
            </a:r>
            <a:br>
              <a:rPr lang="en-US" sz="3800" dirty="0"/>
            </a:br>
            <a:endParaRPr lang="cs-CZ" sz="3800">
              <a:solidFill>
                <a:srgbClr val="FFFFFF"/>
              </a:solidFill>
            </a:endParaRPr>
          </a:p>
        </p:txBody>
      </p:sp>
      <p:sp>
        <p:nvSpPr>
          <p:cNvPr id="3" name="Podnadpis 2"/>
          <p:cNvSpPr>
            <a:spLocks noGrp="1"/>
          </p:cNvSpPr>
          <p:nvPr>
            <p:ph type="subTitle" idx="1"/>
          </p:nvPr>
        </p:nvSpPr>
        <p:spPr>
          <a:xfrm>
            <a:off x="1524000" y="4159404"/>
            <a:ext cx="9144000" cy="1098395"/>
          </a:xfrm>
        </p:spPr>
        <p:txBody>
          <a:bodyPr vert="horz" lIns="91440" tIns="45720" rIns="91440" bIns="45720" rtlCol="0" anchor="t">
            <a:normAutofit/>
          </a:bodyPr>
          <a:lstStyle/>
          <a:p>
            <a:r>
              <a:rPr lang="cs-CZ" dirty="0">
                <a:solidFill>
                  <a:srgbClr val="FFFFFF"/>
                </a:solidFill>
                <a:cs typeface="Calibri"/>
              </a:rPr>
              <a:t>+ QUIZ !</a:t>
            </a:r>
            <a:endParaRPr lang="cs-CZ" dirty="0">
              <a:solidFill>
                <a:srgbClr val="FFFFFF"/>
              </a:solidFill>
            </a:endParaRPr>
          </a:p>
        </p:txBody>
      </p:sp>
      <p:sp>
        <p:nvSpPr>
          <p:cNvPr id="4" name="TextovéPole 3">
            <a:extLst>
              <a:ext uri="{FF2B5EF4-FFF2-40B4-BE49-F238E27FC236}">
                <a16:creationId xmlns:a16="http://schemas.microsoft.com/office/drawing/2014/main" id="{D23E3668-E438-8107-597E-34AA5EED88C9}"/>
              </a:ext>
            </a:extLst>
          </p:cNvPr>
          <p:cNvSpPr txBox="1"/>
          <p:nvPr/>
        </p:nvSpPr>
        <p:spPr>
          <a:xfrm>
            <a:off x="1070556" y="4711521"/>
            <a:ext cx="966559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sz="2400" i="1" err="1">
                <a:cs typeface="Calibri"/>
              </a:rPr>
              <a:t>Can</a:t>
            </a:r>
            <a:r>
              <a:rPr lang="cs-CZ" sz="2400" i="1" dirty="0">
                <a:cs typeface="Calibri"/>
              </a:rPr>
              <a:t> </a:t>
            </a:r>
            <a:r>
              <a:rPr lang="cs-CZ" sz="2400" i="1" err="1">
                <a:cs typeface="Calibri"/>
              </a:rPr>
              <a:t>you</a:t>
            </a:r>
            <a:r>
              <a:rPr lang="cs-CZ" sz="2400" i="1" dirty="0">
                <a:cs typeface="Calibri"/>
              </a:rPr>
              <a:t> </a:t>
            </a:r>
            <a:r>
              <a:rPr lang="cs-CZ" sz="2400" i="1" err="1">
                <a:cs typeface="Calibri"/>
              </a:rPr>
              <a:t>guess</a:t>
            </a:r>
            <a:r>
              <a:rPr lang="cs-CZ" sz="2400" i="1" dirty="0">
                <a:cs typeface="Calibri"/>
              </a:rPr>
              <a:t> </a:t>
            </a:r>
            <a:r>
              <a:rPr lang="cs-CZ" sz="2400" i="1" err="1">
                <a:cs typeface="Calibri"/>
              </a:rPr>
              <a:t>who</a:t>
            </a:r>
            <a:r>
              <a:rPr lang="cs-CZ" sz="2400" i="1" dirty="0">
                <a:cs typeface="Calibri"/>
              </a:rPr>
              <a:t> </a:t>
            </a:r>
            <a:r>
              <a:rPr lang="cs-CZ" sz="2400" i="1" err="1">
                <a:cs typeface="Calibri"/>
              </a:rPr>
              <a:t>is</a:t>
            </a:r>
            <a:r>
              <a:rPr lang="cs-CZ" sz="2400" i="1" dirty="0">
                <a:cs typeface="Calibri"/>
              </a:rPr>
              <a:t> </a:t>
            </a:r>
            <a:r>
              <a:rPr lang="cs-CZ" sz="2400" i="1" err="1">
                <a:cs typeface="Calibri"/>
              </a:rPr>
              <a:t>reading</a:t>
            </a:r>
            <a:r>
              <a:rPr lang="cs-CZ" sz="2400" i="1" dirty="0">
                <a:cs typeface="Calibri"/>
              </a:rPr>
              <a:t> </a:t>
            </a:r>
            <a:r>
              <a:rPr lang="cs-CZ" sz="2400" i="1" err="1">
                <a:cs typeface="Calibri"/>
              </a:rPr>
              <a:t>the</a:t>
            </a:r>
            <a:r>
              <a:rPr lang="cs-CZ" sz="2400" i="1" dirty="0">
                <a:cs typeface="Calibri"/>
              </a:rPr>
              <a:t> </a:t>
            </a:r>
            <a:r>
              <a:rPr lang="cs-CZ" sz="2400" i="1" err="1">
                <a:cs typeface="Calibri"/>
              </a:rPr>
              <a:t>new</a:t>
            </a:r>
            <a:r>
              <a:rPr lang="cs-CZ" sz="2400" i="1" dirty="0">
                <a:cs typeface="Calibri"/>
              </a:rPr>
              <a:t> </a:t>
            </a:r>
            <a:r>
              <a:rPr lang="cs-CZ" sz="2400" i="1" err="1">
                <a:cs typeface="Calibri"/>
              </a:rPr>
              <a:t>books</a:t>
            </a:r>
            <a:r>
              <a:rPr lang="cs-CZ" sz="2400" i="1" dirty="0">
                <a:cs typeface="Calibri"/>
              </a:rPr>
              <a:t>? </a:t>
            </a:r>
            <a:r>
              <a:rPr lang="cs-CZ" sz="2400" i="1" err="1">
                <a:cs typeface="Calibri"/>
              </a:rPr>
              <a:t>You</a:t>
            </a:r>
            <a:r>
              <a:rPr lang="cs-CZ" sz="2400" i="1" dirty="0">
                <a:cs typeface="Calibri"/>
              </a:rPr>
              <a:t> </a:t>
            </a:r>
            <a:r>
              <a:rPr lang="cs-CZ" sz="2400" i="1" err="1">
                <a:cs typeface="Calibri"/>
              </a:rPr>
              <a:t>can</a:t>
            </a:r>
            <a:r>
              <a:rPr lang="cs-CZ" sz="2400" i="1" dirty="0">
                <a:cs typeface="Calibri"/>
              </a:rPr>
              <a:t> </a:t>
            </a:r>
            <a:r>
              <a:rPr lang="cs-CZ" sz="2400" i="1" err="1">
                <a:cs typeface="Calibri"/>
              </a:rPr>
              <a:t>check</a:t>
            </a:r>
            <a:r>
              <a:rPr lang="cs-CZ" sz="2400" i="1" dirty="0">
                <a:cs typeface="Calibri"/>
              </a:rPr>
              <a:t> </a:t>
            </a:r>
            <a:r>
              <a:rPr lang="cs-CZ" sz="2400" i="1" err="1">
                <a:cs typeface="Calibri"/>
              </a:rPr>
              <a:t>answes</a:t>
            </a:r>
            <a:r>
              <a:rPr lang="cs-CZ" sz="2400" i="1" dirty="0">
                <a:cs typeface="Calibri"/>
              </a:rPr>
              <a:t> </a:t>
            </a:r>
            <a:r>
              <a:rPr lang="cs-CZ" sz="2400" i="1" err="1">
                <a:cs typeface="Calibri"/>
              </a:rPr>
              <a:t>at</a:t>
            </a:r>
            <a:r>
              <a:rPr lang="cs-CZ" sz="2400" i="1" dirty="0">
                <a:cs typeface="Calibri"/>
              </a:rPr>
              <a:t> </a:t>
            </a:r>
            <a:r>
              <a:rPr lang="cs-CZ" sz="2400" i="1" err="1">
                <a:cs typeface="Calibri"/>
              </a:rPr>
              <a:t>the</a:t>
            </a:r>
            <a:r>
              <a:rPr lang="cs-CZ" sz="2400" i="1" dirty="0">
                <a:cs typeface="Calibri"/>
              </a:rPr>
              <a:t> end </a:t>
            </a:r>
            <a:r>
              <a:rPr lang="cs-CZ" sz="2400" i="1" err="1">
                <a:cs typeface="Calibri"/>
              </a:rPr>
              <a:t>of</a:t>
            </a:r>
            <a:r>
              <a:rPr lang="cs-CZ" sz="2400" i="1" dirty="0">
                <a:cs typeface="Calibri"/>
              </a:rPr>
              <a:t> </a:t>
            </a:r>
            <a:r>
              <a:rPr lang="cs-CZ" sz="2400" i="1" err="1">
                <a:cs typeface="Calibri"/>
              </a:rPr>
              <a:t>the</a:t>
            </a:r>
            <a:r>
              <a:rPr lang="cs-CZ" sz="2400" i="1" dirty="0">
                <a:cs typeface="Calibri"/>
              </a:rPr>
              <a:t> </a:t>
            </a:r>
            <a:r>
              <a:rPr lang="cs-CZ" sz="2400" i="1" err="1">
                <a:cs typeface="Calibri"/>
              </a:rPr>
              <a:t>presentation</a:t>
            </a:r>
            <a:r>
              <a:rPr lang="cs-CZ" sz="2400" i="1" dirty="0">
                <a:cs typeface="Calibri"/>
              </a:rPr>
              <a:t>.</a:t>
            </a:r>
            <a:endParaRPr lang="cs-CZ" sz="2400" i="1" dirty="0"/>
          </a:p>
        </p:txBody>
      </p:sp>
    </p:spTree>
    <p:extLst>
      <p:ext uri="{BB962C8B-B14F-4D97-AF65-F5344CB8AC3E}">
        <p14:creationId xmlns:p14="http://schemas.microsoft.com/office/powerpoint/2010/main" val="379952300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3A7231A-1AA5-6660-FF61-77AFCB0018C5}"/>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dirty="0"/>
              <a:t>8</a:t>
            </a:r>
            <a:br>
              <a:rPr lang="en-US" dirty="0"/>
            </a:br>
            <a:r>
              <a:rPr lang="en-US" dirty="0"/>
              <a:t>Sara </a:t>
            </a:r>
            <a:r>
              <a:rPr lang="en-US" dirty="0" err="1"/>
              <a:t>Nović</a:t>
            </a:r>
            <a:br>
              <a:rPr lang="en-US" dirty="0"/>
            </a:br>
            <a:r>
              <a:rPr lang="en-US" dirty="0"/>
              <a:t>Girl at War</a:t>
            </a:r>
          </a:p>
        </p:txBody>
      </p:sp>
      <p:sp>
        <p:nvSpPr>
          <p:cNvPr id="4" name="Zástupný text 3">
            <a:extLst>
              <a:ext uri="{FF2B5EF4-FFF2-40B4-BE49-F238E27FC236}">
                <a16:creationId xmlns:a16="http://schemas.microsoft.com/office/drawing/2014/main" id="{3AE41223-14A1-A1DB-447C-818FFFE863B7}"/>
              </a:ext>
            </a:extLst>
          </p:cNvPr>
          <p:cNvSpPr>
            <a:spLocks noGrp="1"/>
          </p:cNvSpPr>
          <p:nvPr>
            <p:ph type="body" sz="half" idx="2"/>
          </p:nvPr>
        </p:nvSpPr>
        <p:spPr>
          <a:xfrm>
            <a:off x="836680" y="2405067"/>
            <a:ext cx="6002110" cy="3729034"/>
          </a:xfrm>
        </p:spPr>
        <p:txBody>
          <a:bodyPr vert="horz" lIns="91440" tIns="45720" rIns="91440" bIns="45720" rtlCol="0">
            <a:normAutofit/>
          </a:bodyPr>
          <a:lstStyle/>
          <a:p>
            <a:pPr indent="-228600">
              <a:buFont typeface="Arial" panose="020B0604020202020204" pitchFamily="34" charset="0"/>
              <a:buChar char="•"/>
            </a:pPr>
            <a:r>
              <a:rPr lang="en-US" sz="1900"/>
              <a:t>Growing up in Zagreb in the summer of 1991, ten-year-old Ana Jurić is a carefree tomboy: she runs the streets with her best friend, helps take care of her baby sister and idolizes her father. But when civil war breaks out, football games and school lessons are supplanted by sniper fire and air raid drills.</a:t>
            </a:r>
          </a:p>
          <a:p>
            <a:pPr indent="-228600">
              <a:buFont typeface="Arial" panose="020B0604020202020204" pitchFamily="34" charset="0"/>
              <a:buChar char="•"/>
            </a:pPr>
            <a:r>
              <a:rPr lang="en-US" sz="1900"/>
              <a:t>Ana is lost to a world of genocide and child soldiers in the brutality of the Bosnian-Croat conflict. A daring escape plan to America becomes her only chance for survival. Ten years later she returns to Croatia, a young woman struggling to belong to either country, forced to confront the trauma of her past and rediscover the place that was once her home.</a:t>
            </a:r>
          </a:p>
        </p:txBody>
      </p:sp>
      <p:pic>
        <p:nvPicPr>
          <p:cNvPr id="7" name="Obrázek 7" descr="Obsah obrázku text, osoba, nápoj&#10;&#10;Popis se vygeneroval automaticky.">
            <a:extLst>
              <a:ext uri="{FF2B5EF4-FFF2-40B4-BE49-F238E27FC236}">
                <a16:creationId xmlns:a16="http://schemas.microsoft.com/office/drawing/2014/main" id="{D62853BD-0248-7172-3277-186559986233}"/>
              </a:ext>
            </a:extLst>
          </p:cNvPr>
          <p:cNvPicPr>
            <a:picLocks noGrp="1" noChangeAspect="1"/>
          </p:cNvPicPr>
          <p:nvPr>
            <p:ph type="pic" idx="1"/>
          </p:nvPr>
        </p:nvPicPr>
        <p:blipFill rotWithShape="1">
          <a:blip r:embed="rId2"/>
          <a:srcRect t="2450" b="485"/>
          <a:stretch/>
        </p:blipFill>
        <p:spPr>
          <a:xfrm rot="5400000">
            <a:off x="6266720" y="932720"/>
            <a:ext cx="6858000" cy="4992560"/>
          </a:xfrm>
          <a:prstGeom prst="rect">
            <a:avLst/>
          </a:prstGeom>
          <a:effectLst/>
        </p:spPr>
      </p:pic>
    </p:spTree>
    <p:extLst>
      <p:ext uri="{BB962C8B-B14F-4D97-AF65-F5344CB8AC3E}">
        <p14:creationId xmlns:p14="http://schemas.microsoft.com/office/powerpoint/2010/main" val="3355663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3A7231A-1AA5-6660-FF61-77AFCB0018C5}"/>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3400" dirty="0"/>
              <a:t>9</a:t>
            </a:r>
            <a:br>
              <a:rPr lang="en-US" sz="3400" dirty="0"/>
            </a:br>
            <a:r>
              <a:rPr lang="en-US" sz="3400" dirty="0"/>
              <a:t>George Orwell</a:t>
            </a:r>
            <a:br>
              <a:rPr lang="en-US" sz="3400" dirty="0"/>
            </a:br>
            <a:r>
              <a:rPr lang="en-US" sz="3400" dirty="0"/>
              <a:t>1984</a:t>
            </a:r>
          </a:p>
        </p:txBody>
      </p:sp>
      <p:sp>
        <p:nvSpPr>
          <p:cNvPr id="4" name="Zástupný text 3">
            <a:extLst>
              <a:ext uri="{FF2B5EF4-FFF2-40B4-BE49-F238E27FC236}">
                <a16:creationId xmlns:a16="http://schemas.microsoft.com/office/drawing/2014/main" id="{3AE41223-14A1-A1DB-447C-818FFFE863B7}"/>
              </a:ext>
            </a:extLst>
          </p:cNvPr>
          <p:cNvSpPr>
            <a:spLocks noGrp="1"/>
          </p:cNvSpPr>
          <p:nvPr>
            <p:ph type="body" sz="half" idx="2"/>
          </p:nvPr>
        </p:nvSpPr>
        <p:spPr>
          <a:xfrm>
            <a:off x="836680" y="2405067"/>
            <a:ext cx="6002110" cy="3729034"/>
          </a:xfrm>
        </p:spPr>
        <p:txBody>
          <a:bodyPr vert="horz" lIns="91440" tIns="45720" rIns="91440" bIns="45720" rtlCol="0" anchor="t">
            <a:normAutofit/>
          </a:bodyPr>
          <a:lstStyle/>
          <a:p>
            <a:pPr indent="-228600">
              <a:buFont typeface="Arial" panose="020B0604020202020204" pitchFamily="34" charset="0"/>
              <a:buChar char="•"/>
            </a:pPr>
            <a:r>
              <a:rPr lang="en-US" sz="1700" dirty="0"/>
              <a:t>The year is 1984. War and revolution have left the world </a:t>
            </a:r>
            <a:r>
              <a:rPr lang="en-US" sz="1700" dirty="0" err="1"/>
              <a:t>unrecognisable</a:t>
            </a:r>
            <a:r>
              <a:rPr lang="en-US" sz="1700" dirty="0"/>
              <a:t>. Great Britain, now known as Airstrip One, is ruled by the Party, led by Big Brother. Mass surveillance is everything and the Thought Police ensure no individual thinking is allowed.</a:t>
            </a:r>
          </a:p>
          <a:p>
            <a:pPr indent="-228600">
              <a:buFont typeface="Arial" panose="020B0604020202020204" pitchFamily="34" charset="0"/>
              <a:buChar char="•"/>
            </a:pPr>
            <a:r>
              <a:rPr lang="en-US" sz="1700" dirty="0"/>
              <a:t>Winston Smith works at the Ministry of Truth, carefully rewriting history. But Winston dreams of freedom, and of rebellion. It is here that he falls in love with Julia, and starts a secret, forbidden affair with her - but in this world anything can be kept secret, and they are forced to face consequences more terrifying than either of them could have imagined.</a:t>
            </a:r>
            <a:endParaRPr lang="en-US" sz="1700" dirty="0">
              <a:cs typeface="Calibri"/>
            </a:endParaRPr>
          </a:p>
          <a:p>
            <a:pPr indent="-228600">
              <a:buFont typeface="Arial" panose="020B0604020202020204" pitchFamily="34" charset="0"/>
              <a:buChar char="•"/>
            </a:pPr>
            <a:r>
              <a:rPr lang="en-US" sz="1700" dirty="0"/>
              <a:t>A dystopian masterpiece, this is Orwell´s most famous and prophetic novel and a book that defined the twentieth century.</a:t>
            </a:r>
            <a:endParaRPr lang="en-US" sz="1700" dirty="0">
              <a:cs typeface="Calibri"/>
            </a:endParaRPr>
          </a:p>
        </p:txBody>
      </p:sp>
      <p:pic>
        <p:nvPicPr>
          <p:cNvPr id="6" name="Obrázek 7" descr="Obsah obrázku text&#10;&#10;Popis se vygeneroval automaticky.">
            <a:extLst>
              <a:ext uri="{FF2B5EF4-FFF2-40B4-BE49-F238E27FC236}">
                <a16:creationId xmlns:a16="http://schemas.microsoft.com/office/drawing/2014/main" id="{5CA1D1FB-9C0D-3A83-CE9F-F7358ECE647E}"/>
              </a:ext>
            </a:extLst>
          </p:cNvPr>
          <p:cNvPicPr>
            <a:picLocks noGrp="1" noChangeAspect="1"/>
          </p:cNvPicPr>
          <p:nvPr>
            <p:ph type="pic" idx="1"/>
          </p:nvPr>
        </p:nvPicPr>
        <p:blipFill rotWithShape="1">
          <a:blip r:embed="rId2"/>
          <a:srcRect b="2935"/>
          <a:stretch/>
        </p:blipFill>
        <p:spPr>
          <a:xfrm rot="5400000">
            <a:off x="6266720" y="932720"/>
            <a:ext cx="6858000" cy="4992560"/>
          </a:xfrm>
          <a:prstGeom prst="rect">
            <a:avLst/>
          </a:prstGeom>
          <a:effectLst/>
        </p:spPr>
      </p:pic>
    </p:spTree>
    <p:extLst>
      <p:ext uri="{BB962C8B-B14F-4D97-AF65-F5344CB8AC3E}">
        <p14:creationId xmlns:p14="http://schemas.microsoft.com/office/powerpoint/2010/main" val="1736847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2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3A7231A-1AA5-6660-FF61-77AFCB0018C5}"/>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3400" dirty="0"/>
              <a:t>10</a:t>
            </a:r>
            <a:br>
              <a:rPr lang="en-US" sz="3400" dirty="0"/>
            </a:br>
            <a:r>
              <a:rPr lang="en-US" sz="3400" dirty="0"/>
              <a:t>Erich Maria Remarque</a:t>
            </a:r>
            <a:br>
              <a:rPr lang="en-US" sz="3400" dirty="0"/>
            </a:br>
            <a:r>
              <a:rPr lang="en-US" sz="3400" dirty="0"/>
              <a:t>All Quiet on the Western Front</a:t>
            </a:r>
          </a:p>
        </p:txBody>
      </p:sp>
      <p:sp>
        <p:nvSpPr>
          <p:cNvPr id="4" name="Zástupný text 3">
            <a:extLst>
              <a:ext uri="{FF2B5EF4-FFF2-40B4-BE49-F238E27FC236}">
                <a16:creationId xmlns:a16="http://schemas.microsoft.com/office/drawing/2014/main" id="{3AE41223-14A1-A1DB-447C-818FFFE863B7}"/>
              </a:ext>
            </a:extLst>
          </p:cNvPr>
          <p:cNvSpPr>
            <a:spLocks noGrp="1"/>
          </p:cNvSpPr>
          <p:nvPr>
            <p:ph type="body" sz="half" idx="2"/>
          </p:nvPr>
        </p:nvSpPr>
        <p:spPr>
          <a:xfrm>
            <a:off x="836680" y="2405067"/>
            <a:ext cx="6002110" cy="3729034"/>
          </a:xfrm>
        </p:spPr>
        <p:txBody>
          <a:bodyPr vert="horz" lIns="91440" tIns="45720" rIns="91440" bIns="45720" rtlCol="0" anchor="t">
            <a:normAutofit/>
          </a:bodyPr>
          <a:lstStyle/>
          <a:p>
            <a:pPr indent="-228600">
              <a:buFont typeface="Arial" panose="020B0604020202020204" pitchFamily="34" charset="0"/>
              <a:buChar char="•"/>
            </a:pPr>
            <a:r>
              <a:rPr lang="en-US" sz="2000" dirty="0"/>
              <a:t>One by one the boys begin to fall...</a:t>
            </a:r>
          </a:p>
          <a:p>
            <a:pPr indent="-228600">
              <a:buFont typeface="Arial" panose="020B0604020202020204" pitchFamily="34" charset="0"/>
              <a:buChar char="•"/>
            </a:pPr>
            <a:r>
              <a:rPr lang="en-US" sz="2000" dirty="0"/>
              <a:t>In 1914 a room full of German schoolboys, fresh-faced and idealistic, are goaded by their schoolmaster to troop off to the ´glorious war´. With the fire and patriotism of youth they sign up. What follows is the moving story of a young ´unknown soldier´ experiencing the horror and disillusionment of life in the trenches.</a:t>
            </a:r>
            <a:endParaRPr lang="en-US" sz="2000" dirty="0">
              <a:cs typeface="Calibri"/>
            </a:endParaRPr>
          </a:p>
        </p:txBody>
      </p:sp>
      <p:pic>
        <p:nvPicPr>
          <p:cNvPr id="10" name="Obrázek 10" descr="Obsah obrázku text, osoba, ruka&#10;&#10;Popis se vygeneroval automaticky.">
            <a:extLst>
              <a:ext uri="{FF2B5EF4-FFF2-40B4-BE49-F238E27FC236}">
                <a16:creationId xmlns:a16="http://schemas.microsoft.com/office/drawing/2014/main" id="{F6E2F2C5-3C85-8102-0374-5FCC63883E2F}"/>
              </a:ext>
            </a:extLst>
          </p:cNvPr>
          <p:cNvPicPr>
            <a:picLocks noGrp="1" noChangeAspect="1"/>
          </p:cNvPicPr>
          <p:nvPr>
            <p:ph type="pic" idx="1"/>
          </p:nvPr>
        </p:nvPicPr>
        <p:blipFill rotWithShape="1">
          <a:blip r:embed="rId2"/>
          <a:srcRect t="1467" b="1467"/>
          <a:stretch/>
        </p:blipFill>
        <p:spPr>
          <a:xfrm rot="5400000">
            <a:off x="6266720" y="932720"/>
            <a:ext cx="6858000" cy="4992560"/>
          </a:xfrm>
          <a:prstGeom prst="rect">
            <a:avLst/>
          </a:prstGeom>
          <a:effectLst/>
        </p:spPr>
      </p:pic>
    </p:spTree>
    <p:extLst>
      <p:ext uri="{BB962C8B-B14F-4D97-AF65-F5344CB8AC3E}">
        <p14:creationId xmlns:p14="http://schemas.microsoft.com/office/powerpoint/2010/main" val="1378587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3A7231A-1AA5-6660-FF61-77AFCB0018C5}"/>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3400" dirty="0"/>
              <a:t>11</a:t>
            </a:r>
            <a:br>
              <a:rPr lang="en-US" sz="3400" dirty="0"/>
            </a:br>
            <a:r>
              <a:rPr lang="en-US" sz="3400" dirty="0"/>
              <a:t>Bram Stoker</a:t>
            </a:r>
            <a:br>
              <a:rPr lang="en-US" sz="3400" dirty="0"/>
            </a:br>
            <a:r>
              <a:rPr lang="en-US" sz="3400" dirty="0"/>
              <a:t>DRACULA</a:t>
            </a:r>
          </a:p>
        </p:txBody>
      </p:sp>
      <p:sp>
        <p:nvSpPr>
          <p:cNvPr id="4" name="Zástupný text 3">
            <a:extLst>
              <a:ext uri="{FF2B5EF4-FFF2-40B4-BE49-F238E27FC236}">
                <a16:creationId xmlns:a16="http://schemas.microsoft.com/office/drawing/2014/main" id="{3AE41223-14A1-A1DB-447C-818FFFE863B7}"/>
              </a:ext>
            </a:extLst>
          </p:cNvPr>
          <p:cNvSpPr>
            <a:spLocks noGrp="1"/>
          </p:cNvSpPr>
          <p:nvPr>
            <p:ph type="body" sz="half" idx="2"/>
          </p:nvPr>
        </p:nvSpPr>
        <p:spPr>
          <a:xfrm>
            <a:off x="836680" y="2405067"/>
            <a:ext cx="6002110" cy="3729034"/>
          </a:xfrm>
        </p:spPr>
        <p:txBody>
          <a:bodyPr vert="horz" lIns="91440" tIns="45720" rIns="91440" bIns="45720" rtlCol="0" anchor="t">
            <a:normAutofit/>
          </a:bodyPr>
          <a:lstStyle/>
          <a:p>
            <a:pPr indent="-228600">
              <a:buFont typeface="Arial" panose="020B0604020202020204" pitchFamily="34" charset="0"/>
              <a:buChar char="•"/>
            </a:pPr>
            <a:r>
              <a:rPr lang="en-US" sz="2000" dirty="0">
                <a:solidFill>
                  <a:srgbClr val="FF0000"/>
                </a:solidFill>
                <a:cs typeface="Calibri"/>
              </a:rPr>
              <a:t>As she arched her neck she actually licked her lips like an animal, till I could see in the moonlight the moisture shining on the scarlet lips and on the red tongue as it lapped the white sharp teeth...</a:t>
            </a:r>
          </a:p>
          <a:p>
            <a:pPr indent="-228600">
              <a:buFont typeface="Arial" panose="020B0604020202020204" pitchFamily="34" charset="0"/>
              <a:buChar char="•"/>
            </a:pPr>
            <a:r>
              <a:rPr lang="en-US" sz="2000" dirty="0">
                <a:cs typeface="Calibri"/>
              </a:rPr>
              <a:t>When Jonathan Harker arrives at castle Dracula in Transylvania, he has no idea of his host´s horrifying nocturnal habits. All too soon, he discovers that Dracula is a creature of pure evil that gorges on human blood. Barely escaping with his life, Jonathan flees for England and his new bride, Mina. But the Count isn´t finished with him yet...</a:t>
            </a:r>
          </a:p>
        </p:txBody>
      </p:sp>
      <p:pic>
        <p:nvPicPr>
          <p:cNvPr id="6" name="Obrázek 6" descr="Obsah obrázku text, interiér, cedule&#10;&#10;Popis se vygeneroval automaticky.">
            <a:extLst>
              <a:ext uri="{FF2B5EF4-FFF2-40B4-BE49-F238E27FC236}">
                <a16:creationId xmlns:a16="http://schemas.microsoft.com/office/drawing/2014/main" id="{02D1E4C5-9012-17FD-B359-9933F2C2257B}"/>
              </a:ext>
            </a:extLst>
          </p:cNvPr>
          <p:cNvPicPr>
            <a:picLocks noGrp="1" noChangeAspect="1"/>
          </p:cNvPicPr>
          <p:nvPr>
            <p:ph type="pic" idx="1"/>
          </p:nvPr>
        </p:nvPicPr>
        <p:blipFill rotWithShape="1">
          <a:blip r:embed="rId2"/>
          <a:srcRect t="2935"/>
          <a:stretch/>
        </p:blipFill>
        <p:spPr>
          <a:xfrm rot="5400000">
            <a:off x="6266720" y="932720"/>
            <a:ext cx="6858000" cy="4992560"/>
          </a:xfrm>
          <a:prstGeom prst="rect">
            <a:avLst/>
          </a:prstGeom>
          <a:effectLst/>
        </p:spPr>
      </p:pic>
    </p:spTree>
    <p:extLst>
      <p:ext uri="{BB962C8B-B14F-4D97-AF65-F5344CB8AC3E}">
        <p14:creationId xmlns:p14="http://schemas.microsoft.com/office/powerpoint/2010/main" val="2417601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3A7231A-1AA5-6660-FF61-77AFCB0018C5}"/>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3400" dirty="0"/>
              <a:t>12</a:t>
            </a:r>
            <a:br>
              <a:rPr lang="en-US" sz="3400" dirty="0"/>
            </a:br>
            <a:r>
              <a:rPr lang="en-US" sz="3400" dirty="0"/>
              <a:t>John Steinbeck</a:t>
            </a:r>
            <a:br>
              <a:rPr lang="en-US" sz="3400" dirty="0"/>
            </a:br>
            <a:r>
              <a:rPr lang="en-US" sz="3400" dirty="0"/>
              <a:t>East of Eden</a:t>
            </a:r>
          </a:p>
        </p:txBody>
      </p:sp>
      <p:sp>
        <p:nvSpPr>
          <p:cNvPr id="4" name="Zástupný text 3">
            <a:extLst>
              <a:ext uri="{FF2B5EF4-FFF2-40B4-BE49-F238E27FC236}">
                <a16:creationId xmlns:a16="http://schemas.microsoft.com/office/drawing/2014/main" id="{3AE41223-14A1-A1DB-447C-818FFFE863B7}"/>
              </a:ext>
            </a:extLst>
          </p:cNvPr>
          <p:cNvSpPr>
            <a:spLocks noGrp="1"/>
          </p:cNvSpPr>
          <p:nvPr>
            <p:ph type="body" sz="half" idx="2"/>
          </p:nvPr>
        </p:nvSpPr>
        <p:spPr>
          <a:xfrm>
            <a:off x="836680" y="2405067"/>
            <a:ext cx="6002110" cy="3729034"/>
          </a:xfrm>
        </p:spPr>
        <p:txBody>
          <a:bodyPr vert="horz" lIns="91440" tIns="45720" rIns="91440" bIns="45720" rtlCol="0">
            <a:normAutofit/>
          </a:bodyPr>
          <a:lstStyle/>
          <a:p>
            <a:pPr indent="-228600">
              <a:buFont typeface="Arial" panose="020B0604020202020204" pitchFamily="34" charset="0"/>
              <a:buChar char="•"/>
            </a:pPr>
            <a:r>
              <a:rPr lang="en-US" sz="1900"/>
              <a:t>´Our species is the only creative species, and it has only one creative instrument, the individual mind and spirit of a man´.</a:t>
            </a:r>
          </a:p>
          <a:p>
            <a:pPr indent="-228600">
              <a:buFont typeface="Arial" panose="020B0604020202020204" pitchFamily="34" charset="0"/>
              <a:buChar char="•"/>
            </a:pPr>
            <a:r>
              <a:rPr lang="en-US" sz="1900"/>
              <a:t>California´s fertile Salinas Valley is home to two families whose destinies are fatally intertwined. Over the generations, between the beginning of the twentieth century and the end of the First World War, the Trasks and the Hamiltons will helplessly replay the fall of Adam and Eve and the murderous rivalry of Cain and Abel.</a:t>
            </a:r>
          </a:p>
          <a:p>
            <a:pPr indent="-228600">
              <a:buFont typeface="Arial" panose="020B0604020202020204" pitchFamily="34" charset="0"/>
              <a:buChar char="•"/>
            </a:pPr>
            <a:r>
              <a:rPr lang="en-US" sz="1900"/>
              <a:t>East of Eden explores universal themes of love and identity and remains one of America´s most enduring novels.</a:t>
            </a:r>
          </a:p>
        </p:txBody>
      </p:sp>
      <p:pic>
        <p:nvPicPr>
          <p:cNvPr id="7" name="Obrázek 7" descr="Obsah obrázku text, osoba, interiér&#10;&#10;Popis se vygeneroval automaticky.">
            <a:extLst>
              <a:ext uri="{FF2B5EF4-FFF2-40B4-BE49-F238E27FC236}">
                <a16:creationId xmlns:a16="http://schemas.microsoft.com/office/drawing/2014/main" id="{16629E25-48A7-7EDC-5F2A-321D3AE3A48C}"/>
              </a:ext>
            </a:extLst>
          </p:cNvPr>
          <p:cNvPicPr>
            <a:picLocks noGrp="1" noChangeAspect="1"/>
          </p:cNvPicPr>
          <p:nvPr>
            <p:ph type="pic" idx="1"/>
          </p:nvPr>
        </p:nvPicPr>
        <p:blipFill rotWithShape="1">
          <a:blip r:embed="rId2"/>
          <a:srcRect t="2935"/>
          <a:stretch/>
        </p:blipFill>
        <p:spPr>
          <a:xfrm rot="5400000">
            <a:off x="6266720" y="932720"/>
            <a:ext cx="6858000" cy="4992560"/>
          </a:xfrm>
          <a:prstGeom prst="rect">
            <a:avLst/>
          </a:prstGeom>
          <a:effectLst/>
        </p:spPr>
      </p:pic>
    </p:spTree>
    <p:extLst>
      <p:ext uri="{BB962C8B-B14F-4D97-AF65-F5344CB8AC3E}">
        <p14:creationId xmlns:p14="http://schemas.microsoft.com/office/powerpoint/2010/main" val="3944667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3A7231A-1AA5-6660-FF61-77AFCB0018C5}"/>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3400" dirty="0"/>
              <a:t>13</a:t>
            </a:r>
            <a:br>
              <a:rPr lang="en-US" sz="3400" dirty="0"/>
            </a:br>
            <a:r>
              <a:rPr lang="en-US" sz="3400" dirty="0"/>
              <a:t>John Steinbeck</a:t>
            </a:r>
            <a:br>
              <a:rPr lang="en-US" sz="3400" dirty="0"/>
            </a:br>
            <a:r>
              <a:rPr lang="en-US" sz="3400" dirty="0"/>
              <a:t>Of Mice and Men</a:t>
            </a:r>
          </a:p>
        </p:txBody>
      </p:sp>
      <p:sp>
        <p:nvSpPr>
          <p:cNvPr id="4" name="Zástupný text 3">
            <a:extLst>
              <a:ext uri="{FF2B5EF4-FFF2-40B4-BE49-F238E27FC236}">
                <a16:creationId xmlns:a16="http://schemas.microsoft.com/office/drawing/2014/main" id="{3AE41223-14A1-A1DB-447C-818FFFE863B7}"/>
              </a:ext>
            </a:extLst>
          </p:cNvPr>
          <p:cNvSpPr>
            <a:spLocks noGrp="1"/>
          </p:cNvSpPr>
          <p:nvPr>
            <p:ph type="body" sz="half" idx="2"/>
          </p:nvPr>
        </p:nvSpPr>
        <p:spPr>
          <a:xfrm>
            <a:off x="836680" y="2405067"/>
            <a:ext cx="6002110" cy="3729034"/>
          </a:xfrm>
        </p:spPr>
        <p:txBody>
          <a:bodyPr vert="horz" lIns="91440" tIns="45720" rIns="91440" bIns="45720" rtlCol="0" anchor="t">
            <a:normAutofit/>
          </a:bodyPr>
          <a:lstStyle/>
          <a:p>
            <a:pPr indent="-228600">
              <a:buFont typeface="Arial" panose="020B0604020202020204" pitchFamily="34" charset="0"/>
              <a:buChar char="•"/>
            </a:pPr>
            <a:r>
              <a:rPr lang="en-US" sz="1700" b="1" dirty="0"/>
              <a:t>"Guys like us, that work on ranches, are the loneliest guys in the world. They got no family. They don´t belong to no place."</a:t>
            </a:r>
            <a:endParaRPr lang="en-US" sz="1700" b="1" dirty="0">
              <a:cs typeface="Calibri"/>
            </a:endParaRPr>
          </a:p>
          <a:p>
            <a:pPr indent="-228600">
              <a:buFont typeface="Arial" panose="020B0604020202020204" pitchFamily="34" charset="0"/>
              <a:buChar char="•"/>
            </a:pPr>
            <a:r>
              <a:rPr lang="en-US" sz="1700" dirty="0"/>
              <a:t>George and his large, simple-minded friend Lennie are drifters, following wherever work leads them. Arriving in California´s Salinas Valley, they get work on a ranch. If they can just stay out of trouble, George promises Lennie, that one day they might be able to get some land of their own and settle down some place. But kind-hearted, childlike Lennie is a victim of his own strength. Seen by others as a threat, he finds it impossible to control his emotions. And one day not even George will be able to save him from trouble.</a:t>
            </a:r>
            <a:endParaRPr lang="en-US" sz="1700" dirty="0">
              <a:cs typeface="Calibri"/>
            </a:endParaRPr>
          </a:p>
          <a:p>
            <a:pPr indent="-228600">
              <a:buFont typeface="Arial" panose="020B0604020202020204" pitchFamily="34" charset="0"/>
              <a:buChar char="•"/>
            </a:pPr>
            <a:r>
              <a:rPr lang="en-US" sz="1700" i="1" dirty="0"/>
              <a:t>Of Mice and Man</a:t>
            </a:r>
            <a:r>
              <a:rPr lang="en-US" sz="1700" dirty="0"/>
              <a:t> is a tragic and moving story of friendship, loneliness and the dispossessed.</a:t>
            </a:r>
            <a:endParaRPr lang="en-US" sz="1700" dirty="0">
              <a:cs typeface="Calibri"/>
            </a:endParaRPr>
          </a:p>
          <a:p>
            <a:pPr indent="-228600">
              <a:buFont typeface="Arial" panose="020B0604020202020204" pitchFamily="34" charset="0"/>
              <a:buChar char="•"/>
            </a:pPr>
            <a:endParaRPr lang="en-US" sz="1700"/>
          </a:p>
        </p:txBody>
      </p:sp>
      <p:pic>
        <p:nvPicPr>
          <p:cNvPr id="67" name="Picture 66" descr="Obsah obrázku text, osoba&#10;&#10;Popis se vygeneroval automaticky.">
            <a:extLst>
              <a:ext uri="{FF2B5EF4-FFF2-40B4-BE49-F238E27FC236}">
                <a16:creationId xmlns:a16="http://schemas.microsoft.com/office/drawing/2014/main" id="{208DB7CD-EC58-7E3B-A279-4A4B2F45BD16}"/>
              </a:ext>
            </a:extLst>
          </p:cNvPr>
          <p:cNvPicPr>
            <a:picLocks noChangeAspect="1"/>
          </p:cNvPicPr>
          <p:nvPr/>
        </p:nvPicPr>
        <p:blipFill rotWithShape="1">
          <a:blip r:embed="rId2"/>
          <a:srcRect l="1467" r="1467"/>
          <a:stretch/>
        </p:blipFill>
        <p:spPr>
          <a:xfrm>
            <a:off x="7199440" y="10"/>
            <a:ext cx="4992560" cy="6857990"/>
          </a:xfrm>
          <a:prstGeom prst="rect">
            <a:avLst/>
          </a:prstGeom>
          <a:effectLst/>
        </p:spPr>
      </p:pic>
    </p:spTree>
    <p:extLst>
      <p:ext uri="{BB962C8B-B14F-4D97-AF65-F5344CB8AC3E}">
        <p14:creationId xmlns:p14="http://schemas.microsoft.com/office/powerpoint/2010/main" val="1001356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3A7231A-1AA5-6660-FF61-77AFCB0018C5}"/>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3400" dirty="0"/>
              <a:t>14</a:t>
            </a:r>
            <a:br>
              <a:rPr lang="en-US" sz="3400" dirty="0"/>
            </a:br>
            <a:r>
              <a:rPr lang="en-US" sz="3400" dirty="0"/>
              <a:t>John Steinbeck</a:t>
            </a:r>
            <a:br>
              <a:rPr lang="en-US" sz="3400" dirty="0"/>
            </a:br>
            <a:r>
              <a:rPr lang="en-US" sz="3400" dirty="0"/>
              <a:t>The Grapes of Wrath</a:t>
            </a:r>
          </a:p>
        </p:txBody>
      </p:sp>
      <p:sp>
        <p:nvSpPr>
          <p:cNvPr id="4" name="Zástupný text 3">
            <a:extLst>
              <a:ext uri="{FF2B5EF4-FFF2-40B4-BE49-F238E27FC236}">
                <a16:creationId xmlns:a16="http://schemas.microsoft.com/office/drawing/2014/main" id="{3AE41223-14A1-A1DB-447C-818FFFE863B7}"/>
              </a:ext>
            </a:extLst>
          </p:cNvPr>
          <p:cNvSpPr>
            <a:spLocks noGrp="1"/>
          </p:cNvSpPr>
          <p:nvPr>
            <p:ph type="body" sz="half" idx="2"/>
          </p:nvPr>
        </p:nvSpPr>
        <p:spPr>
          <a:xfrm>
            <a:off x="836680" y="2405067"/>
            <a:ext cx="6170343" cy="4223839"/>
          </a:xfrm>
        </p:spPr>
        <p:txBody>
          <a:bodyPr vert="horz" lIns="91440" tIns="45720" rIns="91440" bIns="45720" rtlCol="0" anchor="t">
            <a:noAutofit/>
          </a:bodyPr>
          <a:lstStyle/>
          <a:p>
            <a:pPr indent="-228600">
              <a:buFont typeface="Arial" panose="020B0604020202020204" pitchFamily="34" charset="0"/>
              <a:buChar char="•"/>
            </a:pPr>
            <a:r>
              <a:rPr lang="en-US" sz="1800" dirty="0"/>
              <a:t>Shocking and controversial when it was first published.</a:t>
            </a:r>
            <a:endParaRPr lang="en-US" sz="1800" dirty="0">
              <a:cs typeface="Calibri"/>
            </a:endParaRPr>
          </a:p>
          <a:p>
            <a:pPr indent="-228600">
              <a:buFont typeface="Arial" panose="020B0604020202020204" pitchFamily="34" charset="0"/>
              <a:buChar char="•"/>
            </a:pPr>
            <a:r>
              <a:rPr lang="en-US" sz="1800" dirty="0"/>
              <a:t>The Pulitzer Prize winning epic of the Great Depression, a book with an overwhelming and sometimes outraging effect on millions of readers.</a:t>
            </a:r>
            <a:endParaRPr lang="en-US" sz="1800" dirty="0">
              <a:cs typeface="Calibri"/>
            </a:endParaRPr>
          </a:p>
          <a:p>
            <a:pPr indent="-228600">
              <a:buFont typeface="Arial" panose="020B0604020202020204" pitchFamily="34" charset="0"/>
              <a:buChar char="•"/>
            </a:pPr>
            <a:r>
              <a:rPr lang="en-US" sz="1800" dirty="0"/>
              <a:t>Tells the story of an Oklahoma family, the </a:t>
            </a:r>
            <a:r>
              <a:rPr lang="en-US" sz="1800" err="1"/>
              <a:t>Joads</a:t>
            </a:r>
            <a:r>
              <a:rPr lang="en-US" sz="1800" dirty="0"/>
              <a:t>, hardworking farmers who lost everything in the Oklahoma Dust Bowl in the 1930s ( 3 million tons of topsoil were carried away by a wall of blowing sand and dust). Driven from their home and forced to travel west to the promised land of California they struggle to find work.</a:t>
            </a:r>
            <a:endParaRPr lang="en-US" sz="1800" dirty="0">
              <a:cs typeface="Calibri"/>
            </a:endParaRPr>
          </a:p>
          <a:p>
            <a:pPr indent="-228600">
              <a:buFont typeface="Arial" panose="020B0604020202020204" pitchFamily="34" charset="0"/>
              <a:buChar char="•"/>
            </a:pPr>
            <a:r>
              <a:rPr lang="en-US" sz="1800" dirty="0"/>
              <a:t>A portrait of the conflict between the powerful and the powerless, of one man´s fierce reaction to injustice and of one woman´s calm strength, the novel captures the horrors of the Great Depression and probes into the very nature of equality and justice in America.</a:t>
            </a:r>
            <a:endParaRPr lang="en-US" sz="1800" dirty="0">
              <a:cs typeface="Calibri"/>
            </a:endParaRPr>
          </a:p>
        </p:txBody>
      </p:sp>
      <p:pic>
        <p:nvPicPr>
          <p:cNvPr id="6" name="Obrázek 7" descr="Obsah obrázku text&#10;&#10;Popis se vygeneroval automaticky.">
            <a:extLst>
              <a:ext uri="{FF2B5EF4-FFF2-40B4-BE49-F238E27FC236}">
                <a16:creationId xmlns:a16="http://schemas.microsoft.com/office/drawing/2014/main" id="{9147656F-1D91-985E-D1AC-7415805192B9}"/>
              </a:ext>
            </a:extLst>
          </p:cNvPr>
          <p:cNvPicPr>
            <a:picLocks noGrp="1" noChangeAspect="1"/>
          </p:cNvPicPr>
          <p:nvPr>
            <p:ph type="pic" idx="1"/>
          </p:nvPr>
        </p:nvPicPr>
        <p:blipFill rotWithShape="1">
          <a:blip r:embed="rId2"/>
          <a:srcRect t="2935"/>
          <a:stretch/>
        </p:blipFill>
        <p:spPr>
          <a:xfrm rot="5400000">
            <a:off x="6266720" y="932720"/>
            <a:ext cx="6858000" cy="4992560"/>
          </a:xfrm>
          <a:prstGeom prst="rect">
            <a:avLst/>
          </a:prstGeom>
          <a:effectLst/>
        </p:spPr>
      </p:pic>
    </p:spTree>
    <p:extLst>
      <p:ext uri="{BB962C8B-B14F-4D97-AF65-F5344CB8AC3E}">
        <p14:creationId xmlns:p14="http://schemas.microsoft.com/office/powerpoint/2010/main" val="3283792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3A7231A-1AA5-6660-FF61-77AFCB0018C5}"/>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3400" dirty="0"/>
              <a:t>15</a:t>
            </a:r>
            <a:br>
              <a:rPr lang="en-US" sz="3400" dirty="0"/>
            </a:br>
            <a:r>
              <a:rPr lang="en-US" sz="3400" dirty="0"/>
              <a:t>Kurt Vonnegut</a:t>
            </a:r>
            <a:br>
              <a:rPr lang="en-US" sz="3400" dirty="0"/>
            </a:br>
            <a:r>
              <a:rPr lang="en-US" sz="3400" dirty="0"/>
              <a:t>Breakfast of Champions</a:t>
            </a:r>
            <a:endParaRPr lang="en-US" sz="3400" dirty="0">
              <a:cs typeface="Calibri Light"/>
            </a:endParaRPr>
          </a:p>
        </p:txBody>
      </p:sp>
      <p:sp>
        <p:nvSpPr>
          <p:cNvPr id="4" name="Zástupný text 3">
            <a:extLst>
              <a:ext uri="{FF2B5EF4-FFF2-40B4-BE49-F238E27FC236}">
                <a16:creationId xmlns:a16="http://schemas.microsoft.com/office/drawing/2014/main" id="{3AE41223-14A1-A1DB-447C-818FFFE863B7}"/>
              </a:ext>
            </a:extLst>
          </p:cNvPr>
          <p:cNvSpPr>
            <a:spLocks noGrp="1"/>
          </p:cNvSpPr>
          <p:nvPr>
            <p:ph type="body" sz="half" idx="2"/>
          </p:nvPr>
        </p:nvSpPr>
        <p:spPr>
          <a:xfrm>
            <a:off x="836680" y="2405067"/>
            <a:ext cx="6002110" cy="3729034"/>
          </a:xfrm>
        </p:spPr>
        <p:txBody>
          <a:bodyPr vert="horz" lIns="91440" tIns="45720" rIns="91440" bIns="45720" rtlCol="0" anchor="t">
            <a:noAutofit/>
          </a:bodyPr>
          <a:lstStyle/>
          <a:p>
            <a:pPr indent="-228600">
              <a:buFont typeface="Arial" panose="020B0604020202020204" pitchFamily="34" charset="0"/>
              <a:buChar char="•"/>
            </a:pPr>
            <a:r>
              <a:rPr lang="en-US" sz="1800" dirty="0">
                <a:ea typeface="Calibri"/>
                <a:cs typeface="Calibri"/>
              </a:rPr>
              <a:t>Tells the story of the events that led up to the meeting of Kilgore Trout and Dwayne Hoover. Trout is a struggling science fiction author who, after meeting Hoover – his fellow fictional character - becomes successful and wins a Nobel Prize. Dwayne Hoover is a fabulously well-to-do car salesman on the brink of insanity. The meeting is brief, but it´s a moment of transformation...</a:t>
            </a:r>
          </a:p>
          <a:p>
            <a:pPr indent="-228600">
              <a:buFont typeface="Arial" panose="020B0604020202020204" pitchFamily="34" charset="0"/>
              <a:buChar char="•"/>
            </a:pPr>
            <a:r>
              <a:rPr lang="en-US" sz="1800" dirty="0">
                <a:ea typeface="Calibri"/>
                <a:cs typeface="Calibri"/>
              </a:rPr>
              <a:t>It´s largely a novel about writing a novel, a miraculous mix of science fiction, memoir, parable, fairy tale and farce. </a:t>
            </a:r>
          </a:p>
          <a:p>
            <a:pPr indent="-228600">
              <a:buFont typeface="Arial" panose="020B0604020202020204" pitchFamily="34" charset="0"/>
              <a:buChar char="•"/>
            </a:pPr>
            <a:r>
              <a:rPr lang="en-US" sz="1800" dirty="0">
                <a:ea typeface="Calibri"/>
                <a:cs typeface="Calibri"/>
              </a:rPr>
              <a:t>The book includes Vonnegut´s drawings which explain everything from an apple to the pyramids and expresses his original opinions on the whole spectrum of American society.</a:t>
            </a:r>
          </a:p>
          <a:p>
            <a:pPr indent="-228600">
              <a:buFont typeface="Arial" panose="020B0604020202020204" pitchFamily="34" charset="0"/>
              <a:buChar char="•"/>
            </a:pPr>
            <a:r>
              <a:rPr lang="en-US" sz="1800" dirty="0">
                <a:ea typeface="Calibri"/>
                <a:cs typeface="Calibri"/>
              </a:rPr>
              <a:t>Thought-provoking, unputdownable, weird, fast and inventive...</a:t>
            </a:r>
          </a:p>
        </p:txBody>
      </p:sp>
      <p:pic>
        <p:nvPicPr>
          <p:cNvPr id="6" name="Obrázek 7" descr="Obsah obrázku text, interiér, osoba, sedící&#10;&#10;Popis se vygeneroval automaticky.">
            <a:extLst>
              <a:ext uri="{FF2B5EF4-FFF2-40B4-BE49-F238E27FC236}">
                <a16:creationId xmlns:a16="http://schemas.microsoft.com/office/drawing/2014/main" id="{9147656F-1D91-985E-D1AC-7415805192B9}"/>
              </a:ext>
            </a:extLst>
          </p:cNvPr>
          <p:cNvPicPr>
            <a:picLocks noGrp="1" noChangeAspect="1"/>
          </p:cNvPicPr>
          <p:nvPr>
            <p:ph type="pic" idx="1"/>
          </p:nvPr>
        </p:nvPicPr>
        <p:blipFill rotWithShape="1">
          <a:blip r:embed="rId2"/>
          <a:srcRect t="1467" b="1467"/>
          <a:stretch/>
        </p:blipFill>
        <p:spPr>
          <a:xfrm rot="5400000">
            <a:off x="6995590" y="822285"/>
            <a:ext cx="6858000" cy="4992560"/>
          </a:xfrm>
          <a:prstGeom prst="rect">
            <a:avLst/>
          </a:prstGeom>
          <a:effectLst/>
        </p:spPr>
      </p:pic>
    </p:spTree>
    <p:extLst>
      <p:ext uri="{BB962C8B-B14F-4D97-AF65-F5344CB8AC3E}">
        <p14:creationId xmlns:p14="http://schemas.microsoft.com/office/powerpoint/2010/main" val="3177399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3A7231A-1AA5-6660-FF61-77AFCB0018C5}"/>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3400" dirty="0"/>
              <a:t>16</a:t>
            </a:r>
            <a:br>
              <a:rPr lang="en-US" sz="3400" dirty="0"/>
            </a:br>
            <a:r>
              <a:rPr lang="en-US" sz="3400" dirty="0"/>
              <a:t>Kurt Vonnegut</a:t>
            </a:r>
            <a:br>
              <a:rPr lang="en-US" sz="3400" dirty="0"/>
            </a:br>
            <a:r>
              <a:rPr lang="en-US" sz="3400" dirty="0"/>
              <a:t>Slaughterhouse - Five</a:t>
            </a:r>
          </a:p>
        </p:txBody>
      </p:sp>
      <p:sp>
        <p:nvSpPr>
          <p:cNvPr id="4" name="Zástupný text 3">
            <a:extLst>
              <a:ext uri="{FF2B5EF4-FFF2-40B4-BE49-F238E27FC236}">
                <a16:creationId xmlns:a16="http://schemas.microsoft.com/office/drawing/2014/main" id="{3AE41223-14A1-A1DB-447C-818FFFE863B7}"/>
              </a:ext>
            </a:extLst>
          </p:cNvPr>
          <p:cNvSpPr>
            <a:spLocks noGrp="1"/>
          </p:cNvSpPr>
          <p:nvPr>
            <p:ph type="body" sz="half" idx="2"/>
          </p:nvPr>
        </p:nvSpPr>
        <p:spPr>
          <a:xfrm>
            <a:off x="836680" y="2405067"/>
            <a:ext cx="6002110" cy="3729034"/>
          </a:xfrm>
        </p:spPr>
        <p:txBody>
          <a:bodyPr vert="horz" lIns="91440" tIns="45720" rIns="91440" bIns="45720" rtlCol="0" anchor="t">
            <a:normAutofit fontScale="92500" lnSpcReduction="10000"/>
          </a:bodyPr>
          <a:lstStyle/>
          <a:p>
            <a:pPr indent="-228600">
              <a:buFont typeface="Arial" panose="020B0604020202020204" pitchFamily="34" charset="0"/>
              <a:buChar char="•"/>
            </a:pPr>
            <a:r>
              <a:rPr lang="en-US" sz="2000" dirty="0"/>
              <a:t>Kurt Vonnegut was born in Indianapolis in 1922 and studied biochemistry at Cornell University. During the Second World War he served in Europe and, as a prisoner of war in Germany, witnessed the destruction of Dresden by Allied bombers, an experience which inspired his classic novel </a:t>
            </a:r>
            <a:r>
              <a:rPr lang="en-US" sz="2000" i="1" dirty="0"/>
              <a:t>Slaughterhouse-Five</a:t>
            </a:r>
            <a:endParaRPr lang="en-US" sz="2000" i="1" dirty="0">
              <a:cs typeface="Calibri"/>
            </a:endParaRPr>
          </a:p>
          <a:p>
            <a:pPr indent="-228600">
              <a:buFont typeface="Arial" panose="020B0604020202020204" pitchFamily="34" charset="0"/>
              <a:buChar char="•"/>
            </a:pPr>
            <a:r>
              <a:rPr lang="en-US" sz="2000" dirty="0"/>
              <a:t>It´s one of the world´s great antiwar books. Billy Pilgrim has mysteriously become unstuck in time. He goes on an uncontrollable trip back and forth from his birth in New York to life on a distant planet and back again to the horrors of the 1945 fire-bombing of Dresden.</a:t>
            </a:r>
            <a:endParaRPr lang="en-US" sz="2000" dirty="0">
              <a:cs typeface="Calibri"/>
            </a:endParaRPr>
          </a:p>
          <a:p>
            <a:pPr indent="-228600">
              <a:buFont typeface="Arial" panose="020B0604020202020204" pitchFamily="34" charset="0"/>
              <a:buChar char="•"/>
            </a:pPr>
            <a:r>
              <a:rPr lang="en-US" sz="2000" dirty="0"/>
              <a:t>A funny book at which you are not permitted to laugh, a sad book without tears.</a:t>
            </a:r>
          </a:p>
        </p:txBody>
      </p:sp>
      <p:pic>
        <p:nvPicPr>
          <p:cNvPr id="7" name="Obrázek 7" descr="Obsah obrázku text, osoba, interiér, čtení&#10;&#10;Popis se vygeneroval automaticky.">
            <a:extLst>
              <a:ext uri="{FF2B5EF4-FFF2-40B4-BE49-F238E27FC236}">
                <a16:creationId xmlns:a16="http://schemas.microsoft.com/office/drawing/2014/main" id="{701763C7-46FC-79A9-253F-2AB257C9FE32}"/>
              </a:ext>
            </a:extLst>
          </p:cNvPr>
          <p:cNvPicPr>
            <a:picLocks noGrp="1" noChangeAspect="1"/>
          </p:cNvPicPr>
          <p:nvPr>
            <p:ph type="pic" idx="1"/>
          </p:nvPr>
        </p:nvPicPr>
        <p:blipFill rotWithShape="1">
          <a:blip r:embed="rId2"/>
          <a:srcRect t="2935"/>
          <a:stretch/>
        </p:blipFill>
        <p:spPr>
          <a:xfrm rot="5400000">
            <a:off x="6266720" y="932720"/>
            <a:ext cx="6858000" cy="4992560"/>
          </a:xfrm>
          <a:prstGeom prst="rect">
            <a:avLst/>
          </a:prstGeom>
          <a:effectLst/>
        </p:spPr>
      </p:pic>
    </p:spTree>
    <p:extLst>
      <p:ext uri="{BB962C8B-B14F-4D97-AF65-F5344CB8AC3E}">
        <p14:creationId xmlns:p14="http://schemas.microsoft.com/office/powerpoint/2010/main" val="3737185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C3DEB5-3AF2-E7EB-D4EB-E82B41DE3174}"/>
              </a:ext>
            </a:extLst>
          </p:cNvPr>
          <p:cNvSpPr>
            <a:spLocks noGrp="1"/>
          </p:cNvSpPr>
          <p:nvPr>
            <p:ph type="title"/>
          </p:nvPr>
        </p:nvSpPr>
        <p:spPr>
          <a:xfrm>
            <a:off x="839788" y="446157"/>
            <a:ext cx="3932237" cy="308114"/>
          </a:xfrm>
        </p:spPr>
        <p:txBody>
          <a:bodyPr>
            <a:noAutofit/>
          </a:bodyPr>
          <a:lstStyle/>
          <a:p>
            <a:r>
              <a:rPr lang="cs-CZ" sz="2000" b="1" dirty="0">
                <a:cs typeface="Calibri Light"/>
              </a:rPr>
              <a:t>KEY to </a:t>
            </a:r>
            <a:r>
              <a:rPr lang="cs-CZ" sz="2000" b="1" dirty="0" err="1">
                <a:cs typeface="Calibri Light"/>
              </a:rPr>
              <a:t>the</a:t>
            </a:r>
            <a:r>
              <a:rPr lang="cs-CZ" sz="2000" b="1" dirty="0">
                <a:cs typeface="Calibri Light"/>
              </a:rPr>
              <a:t> </a:t>
            </a:r>
            <a:r>
              <a:rPr lang="cs-CZ" sz="2000" b="1" dirty="0" err="1">
                <a:cs typeface="Calibri Light"/>
              </a:rPr>
              <a:t>quiz</a:t>
            </a:r>
            <a:r>
              <a:rPr lang="cs-CZ" sz="2000" b="1" dirty="0">
                <a:cs typeface="Calibri Light"/>
              </a:rPr>
              <a:t>:</a:t>
            </a:r>
            <a:endParaRPr lang="cs-CZ" sz="2000" b="1" dirty="0"/>
          </a:p>
        </p:txBody>
      </p:sp>
      <p:sp>
        <p:nvSpPr>
          <p:cNvPr id="3" name="Zástupný symbol obrázku 2">
            <a:extLst>
              <a:ext uri="{FF2B5EF4-FFF2-40B4-BE49-F238E27FC236}">
                <a16:creationId xmlns:a16="http://schemas.microsoft.com/office/drawing/2014/main" id="{DE65B03B-1564-493B-BB8C-7ADC3AE6042A}"/>
              </a:ext>
            </a:extLst>
          </p:cNvPr>
          <p:cNvSpPr>
            <a:spLocks noGrp="1"/>
          </p:cNvSpPr>
          <p:nvPr>
            <p:ph type="pic" idx="1"/>
          </p:nvPr>
        </p:nvSpPr>
        <p:spPr/>
      </p:sp>
      <p:sp>
        <p:nvSpPr>
          <p:cNvPr id="4" name="Zástupný text 3">
            <a:extLst>
              <a:ext uri="{FF2B5EF4-FFF2-40B4-BE49-F238E27FC236}">
                <a16:creationId xmlns:a16="http://schemas.microsoft.com/office/drawing/2014/main" id="{98C09468-3080-00FD-D524-0AFA2FCB4662}"/>
              </a:ext>
            </a:extLst>
          </p:cNvPr>
          <p:cNvSpPr>
            <a:spLocks noGrp="1"/>
          </p:cNvSpPr>
          <p:nvPr>
            <p:ph type="body" sz="half" idx="2"/>
          </p:nvPr>
        </p:nvSpPr>
        <p:spPr>
          <a:xfrm>
            <a:off x="839788" y="842618"/>
            <a:ext cx="3932237" cy="5026370"/>
          </a:xfrm>
        </p:spPr>
        <p:txBody>
          <a:bodyPr vert="horz" lIns="91440" tIns="45720" rIns="91440" bIns="45720" rtlCol="0" anchor="t">
            <a:normAutofit fontScale="92500" lnSpcReduction="10000"/>
          </a:bodyPr>
          <a:lstStyle/>
          <a:p>
            <a:r>
              <a:rPr lang="cs-CZ" dirty="0">
                <a:cs typeface="Calibri"/>
              </a:rPr>
              <a:t>1 Lenka </a:t>
            </a:r>
            <a:r>
              <a:rPr lang="cs-CZ" dirty="0" err="1">
                <a:cs typeface="Calibri"/>
              </a:rPr>
              <a:t>Vetýšková</a:t>
            </a:r>
            <a:endParaRPr lang="cs-CZ" dirty="0" err="1"/>
          </a:p>
          <a:p>
            <a:r>
              <a:rPr lang="cs-CZ" dirty="0">
                <a:cs typeface="Calibri"/>
              </a:rPr>
              <a:t>2 Vítek Zeman</a:t>
            </a:r>
            <a:endParaRPr lang="cs-CZ" dirty="0">
              <a:ea typeface="Calibri"/>
              <a:cs typeface="Calibri"/>
            </a:endParaRPr>
          </a:p>
          <a:p>
            <a:r>
              <a:rPr lang="cs-CZ" dirty="0">
                <a:cs typeface="Calibri"/>
              </a:rPr>
              <a:t>3 Daniela Šímová</a:t>
            </a:r>
          </a:p>
          <a:p>
            <a:r>
              <a:rPr lang="cs-CZ" dirty="0">
                <a:cs typeface="Calibri"/>
              </a:rPr>
              <a:t>4 Ivana </a:t>
            </a:r>
            <a:r>
              <a:rPr lang="cs-CZ" dirty="0" err="1">
                <a:cs typeface="Calibri"/>
              </a:rPr>
              <a:t>Pečtová</a:t>
            </a:r>
            <a:endParaRPr lang="cs-CZ" dirty="0">
              <a:ea typeface="Calibri"/>
              <a:cs typeface="Calibri"/>
            </a:endParaRPr>
          </a:p>
          <a:p>
            <a:r>
              <a:rPr lang="cs-CZ" dirty="0">
                <a:cs typeface="Calibri"/>
              </a:rPr>
              <a:t>5 Martina Kohoutová</a:t>
            </a:r>
          </a:p>
          <a:p>
            <a:r>
              <a:rPr lang="cs-CZ" dirty="0">
                <a:cs typeface="Calibri"/>
              </a:rPr>
              <a:t>6 Alena Kubátová Hendrychová</a:t>
            </a:r>
          </a:p>
          <a:p>
            <a:r>
              <a:rPr lang="cs-CZ" dirty="0">
                <a:cs typeface="Calibri"/>
              </a:rPr>
              <a:t>7 Peter </a:t>
            </a:r>
            <a:r>
              <a:rPr lang="cs-CZ" err="1">
                <a:cs typeface="Calibri"/>
              </a:rPr>
              <a:t>Dunn</a:t>
            </a:r>
            <a:endParaRPr lang="cs-CZ">
              <a:cs typeface="Calibri"/>
            </a:endParaRPr>
          </a:p>
          <a:p>
            <a:r>
              <a:rPr lang="cs-CZ" dirty="0">
                <a:cs typeface="Calibri"/>
              </a:rPr>
              <a:t>8 Robert Vyhlídka</a:t>
            </a:r>
          </a:p>
          <a:p>
            <a:r>
              <a:rPr lang="cs-CZ" dirty="0">
                <a:cs typeface="Calibri"/>
              </a:rPr>
              <a:t>9 Jana </a:t>
            </a:r>
            <a:r>
              <a:rPr lang="cs-CZ" dirty="0" err="1">
                <a:cs typeface="Calibri"/>
              </a:rPr>
              <a:t>Kittová</a:t>
            </a:r>
            <a:endParaRPr lang="cs-CZ" dirty="0">
              <a:ea typeface="Calibri"/>
              <a:cs typeface="Calibri"/>
            </a:endParaRPr>
          </a:p>
          <a:p>
            <a:r>
              <a:rPr lang="cs-CZ" dirty="0">
                <a:cs typeface="Calibri"/>
              </a:rPr>
              <a:t>10 Pavel </a:t>
            </a:r>
            <a:r>
              <a:rPr lang="cs-CZ" dirty="0" err="1">
                <a:cs typeface="Calibri"/>
              </a:rPr>
              <a:t>Jarčevský</a:t>
            </a:r>
            <a:endParaRPr lang="cs-CZ" dirty="0">
              <a:ea typeface="Calibri"/>
              <a:cs typeface="Calibri"/>
            </a:endParaRPr>
          </a:p>
          <a:p>
            <a:r>
              <a:rPr lang="cs-CZ" dirty="0">
                <a:cs typeface="Calibri"/>
              </a:rPr>
              <a:t>11 David </a:t>
            </a:r>
            <a:r>
              <a:rPr lang="cs-CZ" dirty="0" err="1">
                <a:cs typeface="Calibri"/>
              </a:rPr>
              <a:t>Tallents</a:t>
            </a:r>
            <a:endParaRPr lang="cs-CZ" dirty="0">
              <a:ea typeface="Calibri"/>
              <a:cs typeface="Calibri"/>
            </a:endParaRPr>
          </a:p>
          <a:p>
            <a:r>
              <a:rPr lang="cs-CZ" dirty="0">
                <a:cs typeface="Calibri"/>
              </a:rPr>
              <a:t>12 Radek Přerovský</a:t>
            </a:r>
          </a:p>
          <a:p>
            <a:r>
              <a:rPr lang="cs-CZ" dirty="0">
                <a:cs typeface="Calibri"/>
              </a:rPr>
              <a:t>13 Květa Pilná</a:t>
            </a:r>
          </a:p>
          <a:p>
            <a:r>
              <a:rPr lang="cs-CZ" dirty="0">
                <a:cs typeface="Calibri"/>
              </a:rPr>
              <a:t>14 Ondřej Kazda</a:t>
            </a:r>
          </a:p>
          <a:p>
            <a:r>
              <a:rPr lang="cs-CZ" dirty="0">
                <a:cs typeface="Calibri"/>
              </a:rPr>
              <a:t>15 Hana Jiráková</a:t>
            </a:r>
          </a:p>
          <a:p>
            <a:r>
              <a:rPr lang="cs-CZ" dirty="0">
                <a:cs typeface="Calibri"/>
              </a:rPr>
              <a:t>16 Jakub Kára</a:t>
            </a:r>
          </a:p>
          <a:p>
            <a:endParaRPr lang="cs-CZ" dirty="0">
              <a:cs typeface="Calibri"/>
            </a:endParaRPr>
          </a:p>
          <a:p>
            <a:endParaRPr lang="cs-CZ" dirty="0">
              <a:cs typeface="Calibri"/>
            </a:endParaRPr>
          </a:p>
        </p:txBody>
      </p:sp>
    </p:spTree>
    <p:extLst>
      <p:ext uri="{BB962C8B-B14F-4D97-AF65-F5344CB8AC3E}">
        <p14:creationId xmlns:p14="http://schemas.microsoft.com/office/powerpoint/2010/main" val="3791064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E8DD203-53E6-ED51-A7AE-ED17815F6C62}"/>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dirty="0">
                <a:cs typeface="Calibri Light"/>
              </a:rPr>
              <a:t>David </a:t>
            </a:r>
            <a:r>
              <a:rPr lang="en-US" dirty="0" err="1">
                <a:cs typeface="Calibri Light"/>
              </a:rPr>
              <a:t>Tallents</a:t>
            </a:r>
            <a:endParaRPr lang="en-US" dirty="0" err="1"/>
          </a:p>
        </p:txBody>
      </p:sp>
      <p:sp>
        <p:nvSpPr>
          <p:cNvPr id="6" name="Zástupný text 5">
            <a:extLst>
              <a:ext uri="{FF2B5EF4-FFF2-40B4-BE49-F238E27FC236}">
                <a16:creationId xmlns:a16="http://schemas.microsoft.com/office/drawing/2014/main" id="{5B394F89-2D26-6986-0920-8255D57665B2}"/>
              </a:ext>
            </a:extLst>
          </p:cNvPr>
          <p:cNvSpPr>
            <a:spLocks noGrp="1"/>
          </p:cNvSpPr>
          <p:nvPr>
            <p:ph type="body" sz="half" idx="2"/>
          </p:nvPr>
        </p:nvSpPr>
        <p:spPr>
          <a:xfrm>
            <a:off x="481776" y="2405067"/>
            <a:ext cx="6392665" cy="2549500"/>
          </a:xfrm>
        </p:spPr>
        <p:txBody>
          <a:bodyPr vert="horz" lIns="91440" tIns="45720" rIns="91440" bIns="45720" rtlCol="0" anchor="t">
            <a:normAutofit/>
          </a:bodyPr>
          <a:lstStyle/>
          <a:p>
            <a:pPr lvl="0" indent="-228600">
              <a:buFont typeface="Arial" panose="020B0604020202020204" pitchFamily="34" charset="0"/>
              <a:buChar char="•"/>
            </a:pPr>
            <a:r>
              <a:rPr lang="en-US" sz="2000" dirty="0"/>
              <a:t>The books in this collection represent some of my favorite novels. From The Great Gatsby, to Slaughterhouse-Five, to Dracula, these are the stories that made me fall in love with reading. It's my hope that these books will be loved by new readers as they have been loved by me all these years.​</a:t>
            </a:r>
          </a:p>
          <a:p>
            <a:pPr indent="-228600">
              <a:buFont typeface="Arial" panose="020B0604020202020204" pitchFamily="34" charset="0"/>
              <a:buChar char="•"/>
            </a:pPr>
            <a:r>
              <a:rPr lang="en-US" sz="2000" dirty="0"/>
              <a:t>I believe that these  are some of the best novels and best writers the English language has to offer. I'm grateful to be able to share them with a new generation of readers.</a:t>
            </a:r>
            <a:endParaRPr lang="en-US" sz="2000" dirty="0">
              <a:ea typeface="Calibri"/>
              <a:cs typeface="Calibri"/>
            </a:endParaRPr>
          </a:p>
        </p:txBody>
      </p:sp>
      <p:pic>
        <p:nvPicPr>
          <p:cNvPr id="16" name="Obrázek 16" descr="Obsah obrázku osoba, muž, interiér, nošení&#10;&#10;Popis se vygeneroval automaticky.">
            <a:extLst>
              <a:ext uri="{FF2B5EF4-FFF2-40B4-BE49-F238E27FC236}">
                <a16:creationId xmlns:a16="http://schemas.microsoft.com/office/drawing/2014/main" id="{BC54707B-ACC7-2ED5-041F-02158B3510A2}"/>
              </a:ext>
            </a:extLst>
          </p:cNvPr>
          <p:cNvPicPr>
            <a:picLocks noGrp="1" noChangeAspect="1"/>
          </p:cNvPicPr>
          <p:nvPr>
            <p:ph type="pic" idx="1"/>
          </p:nvPr>
        </p:nvPicPr>
        <p:blipFill rotWithShape="1">
          <a:blip r:embed="rId2"/>
          <a:srcRect r="2740" b="9573"/>
          <a:stretch/>
        </p:blipFill>
        <p:spPr>
          <a:xfrm>
            <a:off x="7185629" y="328256"/>
            <a:ext cx="5002605" cy="6201503"/>
          </a:xfrm>
          <a:prstGeom prst="rect">
            <a:avLst/>
          </a:prstGeom>
          <a:effectLst/>
        </p:spPr>
      </p:pic>
    </p:spTree>
    <p:extLst>
      <p:ext uri="{BB962C8B-B14F-4D97-AF65-F5344CB8AC3E}">
        <p14:creationId xmlns:p14="http://schemas.microsoft.com/office/powerpoint/2010/main" val="3463644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E8DD203-53E6-ED51-A7AE-ED17815F6C62}"/>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3400" dirty="0"/>
              <a:t>1</a:t>
            </a:r>
            <a:br>
              <a:rPr lang="en-US" sz="3400" dirty="0"/>
            </a:br>
            <a:r>
              <a:rPr lang="en-US" sz="3400" dirty="0"/>
              <a:t>Gertrude Chandler Warner</a:t>
            </a:r>
            <a:br>
              <a:rPr lang="en-US" sz="3400" dirty="0"/>
            </a:br>
            <a:r>
              <a:rPr lang="en-US" sz="3400" dirty="0"/>
              <a:t>The Boxcar children 1- 4</a:t>
            </a:r>
          </a:p>
          <a:p>
            <a:endParaRPr lang="en-US" sz="3400"/>
          </a:p>
        </p:txBody>
      </p:sp>
      <p:sp>
        <p:nvSpPr>
          <p:cNvPr id="4" name="Zástupný text 3">
            <a:extLst>
              <a:ext uri="{FF2B5EF4-FFF2-40B4-BE49-F238E27FC236}">
                <a16:creationId xmlns:a16="http://schemas.microsoft.com/office/drawing/2014/main" id="{5E620CE4-3A5F-A91B-E19F-9DF8BAAD63F1}"/>
              </a:ext>
            </a:extLst>
          </p:cNvPr>
          <p:cNvSpPr>
            <a:spLocks noGrp="1"/>
          </p:cNvSpPr>
          <p:nvPr>
            <p:ph type="body" sz="half" idx="2"/>
          </p:nvPr>
        </p:nvSpPr>
        <p:spPr>
          <a:xfrm>
            <a:off x="836680" y="2405067"/>
            <a:ext cx="6002110" cy="3729034"/>
          </a:xfrm>
        </p:spPr>
        <p:txBody>
          <a:bodyPr vert="horz" lIns="91440" tIns="45720" rIns="91440" bIns="45720" rtlCol="0" anchor="t">
            <a:normAutofit/>
          </a:bodyPr>
          <a:lstStyle/>
          <a:p>
            <a:pPr indent="-228600">
              <a:buFont typeface="Arial" panose="020B0604020202020204" pitchFamily="34" charset="0"/>
              <a:buChar char="•"/>
            </a:pPr>
            <a:r>
              <a:rPr lang="en-US" sz="2000" dirty="0"/>
              <a:t>Henry, Jessie, Violet and Benny are brothers and sisters. They are orphans too, and the only way they can stay together is to make it on their own. When the children find an abandoned boxcar in the woods, they decide to call it home – and become the Boxcar Children!</a:t>
            </a:r>
          </a:p>
          <a:p>
            <a:pPr indent="-228600">
              <a:buFont typeface="Arial" panose="020B0604020202020204" pitchFamily="34" charset="0"/>
              <a:buChar char="•"/>
            </a:pPr>
            <a:r>
              <a:rPr lang="en-US" sz="2000" dirty="0"/>
              <a:t>No matter where they go, they find adventure. As they explore different places, they make amazing discoveries, investigate mysteries and realize there is more to the places and people than meets the eye...</a:t>
            </a:r>
            <a:endParaRPr lang="en-US" sz="2000" dirty="0">
              <a:cs typeface="Calibri"/>
            </a:endParaRPr>
          </a:p>
          <a:p>
            <a:pPr indent="-228600">
              <a:buFont typeface="Arial" panose="020B0604020202020204" pitchFamily="34" charset="0"/>
              <a:buChar char="•"/>
            </a:pPr>
            <a:endParaRPr lang="en-US" sz="2000"/>
          </a:p>
          <a:p>
            <a:pPr indent="-228600">
              <a:buFont typeface="Arial" panose="020B0604020202020204" pitchFamily="34" charset="0"/>
              <a:buChar char="•"/>
            </a:pPr>
            <a:endParaRPr lang="en-US" sz="2000"/>
          </a:p>
          <a:p>
            <a:pPr indent="-228600">
              <a:buFont typeface="Arial" panose="020B0604020202020204" pitchFamily="34" charset="0"/>
              <a:buChar char="•"/>
            </a:pPr>
            <a:endParaRPr lang="en-US" sz="2000"/>
          </a:p>
          <a:p>
            <a:pPr indent="-228600">
              <a:buFont typeface="Arial" panose="020B0604020202020204" pitchFamily="34" charset="0"/>
              <a:buChar char="•"/>
            </a:pPr>
            <a:endParaRPr lang="en-US" sz="2000"/>
          </a:p>
        </p:txBody>
      </p:sp>
      <p:pic>
        <p:nvPicPr>
          <p:cNvPr id="5" name="Obrázek 5" descr="Obsah obrázku text, osoba, interiér&#10;&#10;Popis se vygeneroval automaticky.">
            <a:extLst>
              <a:ext uri="{FF2B5EF4-FFF2-40B4-BE49-F238E27FC236}">
                <a16:creationId xmlns:a16="http://schemas.microsoft.com/office/drawing/2014/main" id="{0805A75E-B3CD-CC11-152D-61BEE866F1A3}"/>
              </a:ext>
            </a:extLst>
          </p:cNvPr>
          <p:cNvPicPr>
            <a:picLocks noGrp="1" noChangeAspect="1"/>
          </p:cNvPicPr>
          <p:nvPr>
            <p:ph type="pic" idx="1"/>
          </p:nvPr>
        </p:nvPicPr>
        <p:blipFill rotWithShape="1">
          <a:blip r:embed="rId2"/>
          <a:srcRect l="1535" r="1400"/>
          <a:stretch/>
        </p:blipFill>
        <p:spPr>
          <a:xfrm>
            <a:off x="7199440" y="10"/>
            <a:ext cx="4992560" cy="6857990"/>
          </a:xfrm>
          <a:prstGeom prst="rect">
            <a:avLst/>
          </a:prstGeom>
          <a:effectLst/>
        </p:spPr>
      </p:pic>
    </p:spTree>
    <p:extLst>
      <p:ext uri="{BB962C8B-B14F-4D97-AF65-F5344CB8AC3E}">
        <p14:creationId xmlns:p14="http://schemas.microsoft.com/office/powerpoint/2010/main" val="1736255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E8DD203-53E6-ED51-A7AE-ED17815F6C62}"/>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3400" dirty="0"/>
              <a:t>2</a:t>
            </a:r>
            <a:br>
              <a:rPr lang="en-US" sz="3400" dirty="0"/>
            </a:br>
            <a:r>
              <a:rPr lang="en-US" sz="3400" dirty="0"/>
              <a:t>Frank Herbert</a:t>
            </a:r>
            <a:br>
              <a:rPr lang="en-US" sz="3400" dirty="0"/>
            </a:br>
            <a:r>
              <a:rPr lang="en-US" sz="3400" dirty="0"/>
              <a:t>DUNE</a:t>
            </a:r>
          </a:p>
        </p:txBody>
      </p:sp>
      <p:sp>
        <p:nvSpPr>
          <p:cNvPr id="4" name="Zástupný text 3">
            <a:extLst>
              <a:ext uri="{FF2B5EF4-FFF2-40B4-BE49-F238E27FC236}">
                <a16:creationId xmlns:a16="http://schemas.microsoft.com/office/drawing/2014/main" id="{5E620CE4-3A5F-A91B-E19F-9DF8BAAD63F1}"/>
              </a:ext>
            </a:extLst>
          </p:cNvPr>
          <p:cNvSpPr>
            <a:spLocks noGrp="1"/>
          </p:cNvSpPr>
          <p:nvPr>
            <p:ph type="body" sz="half" idx="2"/>
          </p:nvPr>
        </p:nvSpPr>
        <p:spPr>
          <a:xfrm>
            <a:off x="836680" y="2405067"/>
            <a:ext cx="6002110" cy="3729034"/>
          </a:xfrm>
        </p:spPr>
        <p:txBody>
          <a:bodyPr vert="horz" lIns="91440" tIns="45720" rIns="91440" bIns="45720" rtlCol="0" anchor="t">
            <a:normAutofit/>
          </a:bodyPr>
          <a:lstStyle/>
          <a:p>
            <a:pPr indent="-228600">
              <a:buFont typeface="Arial" panose="020B0604020202020204" pitchFamily="34" charset="0"/>
              <a:buChar char="•"/>
            </a:pPr>
            <a:r>
              <a:rPr lang="en-US" dirty="0"/>
              <a:t>Before The Matrix, before Star Wars, before Ender´s Game and Neuromancer, there was Dune, one of the greatest science fiction novels ever written.</a:t>
            </a:r>
          </a:p>
          <a:p>
            <a:pPr indent="-228600">
              <a:buFont typeface="Arial" panose="020B0604020202020204" pitchFamily="34" charset="0"/>
              <a:buChar char="•"/>
            </a:pPr>
            <a:r>
              <a:rPr lang="en-US" dirty="0" err="1"/>
              <a:t>Melange</a:t>
            </a:r>
            <a:r>
              <a:rPr lang="en-US" dirty="0"/>
              <a:t>, or ´spice´, is the most valuable – and rarest – substance in the universe. And it can only be found on a single planet: the inhospitable desert world of Arrakis.</a:t>
            </a:r>
            <a:endParaRPr lang="en-US" dirty="0">
              <a:cs typeface="Calibri"/>
            </a:endParaRPr>
          </a:p>
          <a:p>
            <a:pPr indent="-228600">
              <a:buFont typeface="Arial" panose="020B0604020202020204" pitchFamily="34" charset="0"/>
              <a:buChar char="•"/>
            </a:pPr>
            <a:r>
              <a:rPr lang="en-US" dirty="0"/>
              <a:t>Whoever controls Arrakis controls the spice. And whoever controls the spice controls the universe.</a:t>
            </a:r>
            <a:endParaRPr lang="en-US" dirty="0">
              <a:cs typeface="Calibri"/>
            </a:endParaRPr>
          </a:p>
          <a:p>
            <a:pPr indent="-228600">
              <a:buFont typeface="Arial" panose="020B0604020202020204" pitchFamily="34" charset="0"/>
              <a:buChar char="•"/>
            </a:pPr>
            <a:r>
              <a:rPr lang="en-US" dirty="0"/>
              <a:t>When stewardship of Arrakis is transferred to his House, Paul </a:t>
            </a:r>
            <a:r>
              <a:rPr lang="en-US" dirty="0" err="1"/>
              <a:t>Atreides</a:t>
            </a:r>
            <a:r>
              <a:rPr lang="en-US" dirty="0"/>
              <a:t> must travel to the planet´s dangerous surface to ensure the future of his family and his people. But as malevolent forces explode into conflict around him, Paul is thrust into a great destiny beyond his understanding.</a:t>
            </a:r>
            <a:endParaRPr lang="en-US" dirty="0">
              <a:cs typeface="Calibri"/>
            </a:endParaRPr>
          </a:p>
          <a:p>
            <a:pPr indent="-228600">
              <a:buFont typeface="Arial" panose="020B0604020202020204" pitchFamily="34" charset="0"/>
              <a:buChar char="•"/>
            </a:pPr>
            <a:r>
              <a:rPr lang="en-US" dirty="0"/>
              <a:t>And his journey will change everything.</a:t>
            </a:r>
            <a:endParaRPr lang="en-US" dirty="0">
              <a:cs typeface="Calibri"/>
            </a:endParaRPr>
          </a:p>
        </p:txBody>
      </p:sp>
      <p:pic>
        <p:nvPicPr>
          <p:cNvPr id="5" name="Obrázek 5" descr="Obsah obrázku text, osoba&#10;&#10;Popis se vygeneroval automaticky.">
            <a:extLst>
              <a:ext uri="{FF2B5EF4-FFF2-40B4-BE49-F238E27FC236}">
                <a16:creationId xmlns:a16="http://schemas.microsoft.com/office/drawing/2014/main" id="{E7689F29-CFCA-55D8-4280-F196483B7E5E}"/>
              </a:ext>
            </a:extLst>
          </p:cNvPr>
          <p:cNvPicPr>
            <a:picLocks noGrp="1" noChangeAspect="1"/>
          </p:cNvPicPr>
          <p:nvPr>
            <p:ph type="pic" idx="1"/>
          </p:nvPr>
        </p:nvPicPr>
        <p:blipFill rotWithShape="1">
          <a:blip r:embed="rId2"/>
          <a:srcRect b="2935"/>
          <a:stretch/>
        </p:blipFill>
        <p:spPr>
          <a:xfrm rot="5400000">
            <a:off x="6266720" y="932720"/>
            <a:ext cx="6858000" cy="4992560"/>
          </a:xfrm>
          <a:prstGeom prst="rect">
            <a:avLst/>
          </a:prstGeom>
          <a:effectLst/>
        </p:spPr>
      </p:pic>
    </p:spTree>
    <p:extLst>
      <p:ext uri="{BB962C8B-B14F-4D97-AF65-F5344CB8AC3E}">
        <p14:creationId xmlns:p14="http://schemas.microsoft.com/office/powerpoint/2010/main" val="147081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E8DD203-53E6-ED51-A7AE-ED17815F6C62}"/>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3400" dirty="0"/>
              <a:t>3</a:t>
            </a:r>
            <a:br>
              <a:rPr lang="en-US" sz="3400" dirty="0"/>
            </a:br>
            <a:r>
              <a:rPr lang="en-US" sz="3400" dirty="0"/>
              <a:t>F. Scott Fitzgerald</a:t>
            </a:r>
            <a:br>
              <a:rPr lang="en-US" sz="3400" dirty="0"/>
            </a:br>
            <a:r>
              <a:rPr lang="en-US" sz="3400" dirty="0"/>
              <a:t>The Great Gatsby</a:t>
            </a:r>
          </a:p>
          <a:p>
            <a:endParaRPr lang="en-US" sz="3400"/>
          </a:p>
        </p:txBody>
      </p:sp>
      <p:sp>
        <p:nvSpPr>
          <p:cNvPr id="4" name="Zástupný text 3">
            <a:extLst>
              <a:ext uri="{FF2B5EF4-FFF2-40B4-BE49-F238E27FC236}">
                <a16:creationId xmlns:a16="http://schemas.microsoft.com/office/drawing/2014/main" id="{5E620CE4-3A5F-A91B-E19F-9DF8BAAD63F1}"/>
              </a:ext>
            </a:extLst>
          </p:cNvPr>
          <p:cNvSpPr>
            <a:spLocks noGrp="1"/>
          </p:cNvSpPr>
          <p:nvPr>
            <p:ph type="body" sz="half" idx="2"/>
          </p:nvPr>
        </p:nvSpPr>
        <p:spPr>
          <a:xfrm>
            <a:off x="836680" y="2405067"/>
            <a:ext cx="6002110" cy="3729034"/>
          </a:xfrm>
        </p:spPr>
        <p:txBody>
          <a:bodyPr vert="horz" lIns="91440" tIns="45720" rIns="91440" bIns="45720" rtlCol="0" anchor="t">
            <a:normAutofit/>
          </a:bodyPr>
          <a:lstStyle/>
          <a:p>
            <a:pPr indent="-228600">
              <a:buFont typeface="Arial" panose="020B0604020202020204" pitchFamily="34" charset="0"/>
              <a:buChar char="•"/>
            </a:pPr>
            <a:r>
              <a:rPr lang="en-US" sz="1900" dirty="0"/>
              <a:t>There was music from my neighbor´s house through the summer nights. In his blue gardens men and girls went like moths among the whisperings and the champagne and the stars...</a:t>
            </a:r>
          </a:p>
          <a:p>
            <a:pPr indent="-228600">
              <a:buFont typeface="Arial" panose="020B0604020202020204" pitchFamily="34" charset="0"/>
              <a:buChar char="•"/>
            </a:pPr>
            <a:r>
              <a:rPr lang="en-US" sz="1900" dirty="0"/>
              <a:t>Enigmatic and fabulously wealthy, Jay Gatsby throws lavish parties at his West Egg mansion to impress Daisy Buchanan, the object of his obsession, now married to bullish Tom Buchanan. Over a Long Island summer, his neighbor Nick Carraway, a writer and a cousin to Daisy, looks on as Gatsby and Daisy´s affair deepens. Tragedy looms in F. Scott Fitzgerald´s masterpiece third novel, frequently named among the best novels of the twentieth century.</a:t>
            </a:r>
            <a:endParaRPr lang="en-US" sz="1900" dirty="0">
              <a:cs typeface="Calibri"/>
            </a:endParaRPr>
          </a:p>
          <a:p>
            <a:pPr indent="-228600">
              <a:buFont typeface="Arial" panose="020B0604020202020204" pitchFamily="34" charset="0"/>
              <a:buChar char="•"/>
            </a:pPr>
            <a:endParaRPr lang="en-US" sz="1900"/>
          </a:p>
        </p:txBody>
      </p:sp>
      <p:pic>
        <p:nvPicPr>
          <p:cNvPr id="5" name="Obrázek 5" descr="Obsah obrázku text, osoba&#10;&#10;Popis se vygeneroval automaticky.">
            <a:extLst>
              <a:ext uri="{FF2B5EF4-FFF2-40B4-BE49-F238E27FC236}">
                <a16:creationId xmlns:a16="http://schemas.microsoft.com/office/drawing/2014/main" id="{A9AA0F35-B6AD-EF11-A7DA-D46A33D79818}"/>
              </a:ext>
            </a:extLst>
          </p:cNvPr>
          <p:cNvPicPr>
            <a:picLocks noGrp="1" noChangeAspect="1"/>
          </p:cNvPicPr>
          <p:nvPr>
            <p:ph type="pic" idx="1"/>
          </p:nvPr>
        </p:nvPicPr>
        <p:blipFill rotWithShape="1">
          <a:blip r:embed="rId2"/>
          <a:srcRect t="2361" b="574"/>
          <a:stretch/>
        </p:blipFill>
        <p:spPr>
          <a:xfrm rot="5400000">
            <a:off x="6266720" y="932720"/>
            <a:ext cx="6858000" cy="4992560"/>
          </a:xfrm>
          <a:prstGeom prst="rect">
            <a:avLst/>
          </a:prstGeom>
          <a:effectLst/>
        </p:spPr>
      </p:pic>
    </p:spTree>
    <p:extLst>
      <p:ext uri="{BB962C8B-B14F-4D97-AF65-F5344CB8AC3E}">
        <p14:creationId xmlns:p14="http://schemas.microsoft.com/office/powerpoint/2010/main" val="813879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E8DD203-53E6-ED51-A7AE-ED17815F6C62}"/>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dirty="0">
                <a:cs typeface="Calibri Light"/>
              </a:rPr>
              <a:t>4</a:t>
            </a:r>
            <a:br>
              <a:rPr lang="en-US" dirty="0"/>
            </a:br>
            <a:r>
              <a:rPr lang="en-US" dirty="0"/>
              <a:t>Ernest Hemingway</a:t>
            </a:r>
            <a:br>
              <a:rPr lang="en-US" dirty="0"/>
            </a:br>
            <a:r>
              <a:rPr lang="en-US" dirty="0"/>
              <a:t>For Whom the Bell Tolls</a:t>
            </a:r>
            <a:endParaRPr lang="en-US" dirty="0">
              <a:cs typeface="Calibri Light"/>
            </a:endParaRPr>
          </a:p>
          <a:p>
            <a:endParaRPr lang="en-US" dirty="0">
              <a:cs typeface="Calibri Light"/>
            </a:endParaRPr>
          </a:p>
        </p:txBody>
      </p:sp>
      <p:sp>
        <p:nvSpPr>
          <p:cNvPr id="4" name="Zástupný text 3">
            <a:extLst>
              <a:ext uri="{FF2B5EF4-FFF2-40B4-BE49-F238E27FC236}">
                <a16:creationId xmlns:a16="http://schemas.microsoft.com/office/drawing/2014/main" id="{5E620CE4-3A5F-A91B-E19F-9DF8BAAD63F1}"/>
              </a:ext>
            </a:extLst>
          </p:cNvPr>
          <p:cNvSpPr>
            <a:spLocks noGrp="1"/>
          </p:cNvSpPr>
          <p:nvPr>
            <p:ph type="body" sz="half" idx="2"/>
          </p:nvPr>
        </p:nvSpPr>
        <p:spPr>
          <a:xfrm>
            <a:off x="836680" y="2405067"/>
            <a:ext cx="6002110" cy="3729034"/>
          </a:xfrm>
        </p:spPr>
        <p:txBody>
          <a:bodyPr vert="horz" lIns="91440" tIns="45720" rIns="91440" bIns="45720" rtlCol="0">
            <a:normAutofit/>
          </a:bodyPr>
          <a:lstStyle/>
          <a:p>
            <a:pPr indent="-228600">
              <a:buFont typeface="Arial" panose="020B0604020202020204" pitchFamily="34" charset="0"/>
              <a:buChar char="•"/>
            </a:pPr>
            <a:r>
              <a:rPr lang="en-US" sz="2000"/>
              <a:t>High in the pine forests of the Spanish Sierra, a guerrilla band prepares to blow up a vital bridge. Robert Jordan, a young American volunteer, has been sent to handle the dynamiting. There, in the mountains, he finds the dangers and the intense friendship of war. And there he discovers Maria, a young woman who escaped from Franco´s rebels.</a:t>
            </a:r>
          </a:p>
          <a:p>
            <a:pPr indent="-228600">
              <a:buFont typeface="Arial" panose="020B0604020202020204" pitchFamily="34" charset="0"/>
              <a:buChar char="•"/>
            </a:pPr>
            <a:r>
              <a:rPr lang="en-US" sz="2000" i="1"/>
              <a:t>For Whom the Bell Tolls </a:t>
            </a:r>
            <a:r>
              <a:rPr lang="en-US" sz="2000"/>
              <a:t>is Hemingway´s finest novel, a passionate evocation of the pride and the tragedy of the Civil War that tore Spain apart. </a:t>
            </a:r>
          </a:p>
        </p:txBody>
      </p:sp>
      <p:pic>
        <p:nvPicPr>
          <p:cNvPr id="7" name="Obrázek 7" descr="Obsah obrázku text, osoba, zvon&#10;&#10;Popis se vygeneroval automaticky.">
            <a:extLst>
              <a:ext uri="{FF2B5EF4-FFF2-40B4-BE49-F238E27FC236}">
                <a16:creationId xmlns:a16="http://schemas.microsoft.com/office/drawing/2014/main" id="{61EF1E24-9B75-9699-0E9E-DB775C0C361A}"/>
              </a:ext>
            </a:extLst>
          </p:cNvPr>
          <p:cNvPicPr>
            <a:picLocks noGrp="1" noChangeAspect="1"/>
          </p:cNvPicPr>
          <p:nvPr>
            <p:ph type="pic" idx="1"/>
          </p:nvPr>
        </p:nvPicPr>
        <p:blipFill rotWithShape="1">
          <a:blip r:embed="rId2"/>
          <a:srcRect t="2935"/>
          <a:stretch/>
        </p:blipFill>
        <p:spPr>
          <a:xfrm rot="5400000">
            <a:off x="6266720" y="932720"/>
            <a:ext cx="6858000" cy="4992560"/>
          </a:xfrm>
          <a:prstGeom prst="rect">
            <a:avLst/>
          </a:prstGeom>
          <a:effectLst/>
        </p:spPr>
      </p:pic>
    </p:spTree>
    <p:extLst>
      <p:ext uri="{BB962C8B-B14F-4D97-AF65-F5344CB8AC3E}">
        <p14:creationId xmlns:p14="http://schemas.microsoft.com/office/powerpoint/2010/main" val="361081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E8DD203-53E6-ED51-A7AE-ED17815F6C62}"/>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3400" dirty="0"/>
              <a:t>5</a:t>
            </a:r>
            <a:br>
              <a:rPr lang="en-US" sz="3400" dirty="0"/>
            </a:br>
            <a:r>
              <a:rPr lang="en-US" sz="3400" dirty="0"/>
              <a:t>Ernest Hemingway</a:t>
            </a:r>
            <a:br>
              <a:rPr lang="en-US" sz="3400" dirty="0"/>
            </a:br>
            <a:r>
              <a:rPr lang="en-US" sz="3400" dirty="0"/>
              <a:t>Fiesta: The Sun Also Rises</a:t>
            </a:r>
          </a:p>
          <a:p>
            <a:endParaRPr lang="en-US" sz="3400"/>
          </a:p>
        </p:txBody>
      </p:sp>
      <p:sp>
        <p:nvSpPr>
          <p:cNvPr id="4" name="Zástupný text 3">
            <a:extLst>
              <a:ext uri="{FF2B5EF4-FFF2-40B4-BE49-F238E27FC236}">
                <a16:creationId xmlns:a16="http://schemas.microsoft.com/office/drawing/2014/main" id="{5E620CE4-3A5F-A91B-E19F-9DF8BAAD63F1}"/>
              </a:ext>
            </a:extLst>
          </p:cNvPr>
          <p:cNvSpPr>
            <a:spLocks noGrp="1"/>
          </p:cNvSpPr>
          <p:nvPr>
            <p:ph type="body" sz="half" idx="2"/>
          </p:nvPr>
        </p:nvSpPr>
        <p:spPr>
          <a:xfrm>
            <a:off x="836680" y="2405067"/>
            <a:ext cx="6002110" cy="3729034"/>
          </a:xfrm>
        </p:spPr>
        <p:txBody>
          <a:bodyPr vert="horz" lIns="91440" tIns="45720" rIns="91440" bIns="45720" rtlCol="0" anchor="t">
            <a:normAutofit/>
          </a:bodyPr>
          <a:lstStyle/>
          <a:p>
            <a:pPr indent="-228600">
              <a:buFont typeface="Arial" panose="020B0604020202020204" pitchFamily="34" charset="0"/>
              <a:buChar char="•"/>
            </a:pPr>
            <a:r>
              <a:rPr lang="en-US" sz="1700" dirty="0"/>
              <a:t>Paris in the twenties: Pernod, parties and expatriate Americans, loose-living on money from home. Jake is wildly in love with Brett Ashley, aristocratic and irresistibly beautiful, but with an abandoned, sensuous nature that she cannot change.</a:t>
            </a:r>
          </a:p>
          <a:p>
            <a:pPr indent="-228600">
              <a:buFont typeface="Arial" panose="020B0604020202020204" pitchFamily="34" charset="0"/>
              <a:buChar char="•"/>
            </a:pPr>
            <a:r>
              <a:rPr lang="en-US" sz="1700" dirty="0"/>
              <a:t>When the couple drifts to Spain to the dazzle of the fiesta and the intoxicating atmosphere of the bullfight, their affair is strained by new passions, new jealousies, and Jake must finally learn that he will never possess the woman he loves.</a:t>
            </a:r>
          </a:p>
          <a:p>
            <a:pPr indent="-228600">
              <a:buFont typeface="Arial" panose="020B0604020202020204" pitchFamily="34" charset="0"/>
              <a:buChar char="•"/>
            </a:pPr>
            <a:r>
              <a:rPr lang="en-US" sz="1700" dirty="0"/>
              <a:t>Powerful, intense, visually magnificent, </a:t>
            </a:r>
            <a:r>
              <a:rPr lang="en-US" sz="1700" i="1" dirty="0"/>
              <a:t>Fiesta</a:t>
            </a:r>
            <a:r>
              <a:rPr lang="en-US" sz="1700" dirty="0"/>
              <a:t> is the novel which established Ernest Hemingway as a writer of genius.</a:t>
            </a:r>
            <a:endParaRPr lang="en-US" sz="1700" dirty="0">
              <a:cs typeface="Calibri"/>
            </a:endParaRPr>
          </a:p>
        </p:txBody>
      </p:sp>
      <p:pic>
        <p:nvPicPr>
          <p:cNvPr id="9" name="Obrázek 10" descr="Obsah obrázku text, osoba, interiér&#10;&#10;Popis se vygeneroval automaticky.">
            <a:extLst>
              <a:ext uri="{FF2B5EF4-FFF2-40B4-BE49-F238E27FC236}">
                <a16:creationId xmlns:a16="http://schemas.microsoft.com/office/drawing/2014/main" id="{28009FAE-754C-5B78-99CC-1B95359DBAA9}"/>
              </a:ext>
            </a:extLst>
          </p:cNvPr>
          <p:cNvPicPr>
            <a:picLocks noGrp="1" noChangeAspect="1"/>
          </p:cNvPicPr>
          <p:nvPr>
            <p:ph type="pic" idx="1"/>
          </p:nvPr>
        </p:nvPicPr>
        <p:blipFill rotWithShape="1">
          <a:blip r:embed="rId2"/>
          <a:srcRect t="1467" b="1467"/>
          <a:stretch/>
        </p:blipFill>
        <p:spPr>
          <a:xfrm rot="5400000">
            <a:off x="6266720" y="932720"/>
            <a:ext cx="6858000" cy="4992560"/>
          </a:xfrm>
          <a:prstGeom prst="rect">
            <a:avLst/>
          </a:prstGeom>
          <a:effectLst/>
        </p:spPr>
      </p:pic>
    </p:spTree>
    <p:extLst>
      <p:ext uri="{BB962C8B-B14F-4D97-AF65-F5344CB8AC3E}">
        <p14:creationId xmlns:p14="http://schemas.microsoft.com/office/powerpoint/2010/main" val="626136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E8DD203-53E6-ED51-A7AE-ED17815F6C62}"/>
              </a:ext>
            </a:extLst>
          </p:cNvPr>
          <p:cNvSpPr>
            <a:spLocks noGrp="1"/>
          </p:cNvSpPr>
          <p:nvPr>
            <p:ph type="title"/>
          </p:nvPr>
        </p:nvSpPr>
        <p:spPr>
          <a:xfrm>
            <a:off x="836679" y="723898"/>
            <a:ext cx="6002110" cy="1495425"/>
          </a:xfrm>
        </p:spPr>
        <p:txBody>
          <a:bodyPr vert="horz" lIns="91440" tIns="45720" rIns="91440" bIns="45720" rtlCol="0" anchor="ctr">
            <a:normAutofit fontScale="90000"/>
          </a:bodyPr>
          <a:lstStyle/>
          <a:p>
            <a:br>
              <a:rPr lang="en-US" dirty="0"/>
            </a:br>
            <a:r>
              <a:rPr lang="en-US" dirty="0">
                <a:cs typeface="Calibri Light"/>
              </a:rPr>
              <a:t>6</a:t>
            </a:r>
            <a:br>
              <a:rPr lang="en-US" dirty="0"/>
            </a:br>
            <a:r>
              <a:rPr lang="en-US" dirty="0"/>
              <a:t>S.E. Hinton</a:t>
            </a:r>
            <a:br>
              <a:rPr lang="en-US" dirty="0"/>
            </a:br>
            <a:r>
              <a:rPr lang="en-US" dirty="0"/>
              <a:t>The Outsiders</a:t>
            </a:r>
            <a:endParaRPr lang="en-US" dirty="0">
              <a:cs typeface="Calibri Light"/>
            </a:endParaRPr>
          </a:p>
          <a:p>
            <a:endParaRPr lang="en-US" dirty="0">
              <a:cs typeface="Calibri Light"/>
            </a:endParaRPr>
          </a:p>
        </p:txBody>
      </p:sp>
      <p:sp>
        <p:nvSpPr>
          <p:cNvPr id="4" name="Zástupný text 3">
            <a:extLst>
              <a:ext uri="{FF2B5EF4-FFF2-40B4-BE49-F238E27FC236}">
                <a16:creationId xmlns:a16="http://schemas.microsoft.com/office/drawing/2014/main" id="{5E620CE4-3A5F-A91B-E19F-9DF8BAAD63F1}"/>
              </a:ext>
            </a:extLst>
          </p:cNvPr>
          <p:cNvSpPr>
            <a:spLocks noGrp="1"/>
          </p:cNvSpPr>
          <p:nvPr>
            <p:ph type="body" sz="half" idx="2"/>
          </p:nvPr>
        </p:nvSpPr>
        <p:spPr>
          <a:xfrm>
            <a:off x="836680" y="2405067"/>
            <a:ext cx="6002110" cy="3729034"/>
          </a:xfrm>
        </p:spPr>
        <p:txBody>
          <a:bodyPr vert="horz" lIns="91440" tIns="45720" rIns="91440" bIns="45720" rtlCol="0" anchor="t">
            <a:normAutofit lnSpcReduction="10000"/>
          </a:bodyPr>
          <a:lstStyle/>
          <a:p>
            <a:pPr indent="-228600">
              <a:buFont typeface="Arial" panose="020B0604020202020204" pitchFamily="34" charset="0"/>
              <a:buChar char="•"/>
            </a:pPr>
            <a:r>
              <a:rPr lang="en-US" sz="2000" dirty="0"/>
              <a:t>No one ever said life was easy. But Ponyboy is pretty sure he´s got things figured out. He knows that he can count on his brothers, Darry and Sodapop. And he knows he can count on his friends – true friends who would do anything for him, like Johnny and Two-Bit. And when it comes to the Socs – a vicious gang of rich kids who enjoy beating up on ´´greasers´´ like him and his friends – he knows that he can count on them for trouble. But one night someone takes things too far, and Ponyboy´s world is turned upside down...</a:t>
            </a:r>
          </a:p>
          <a:p>
            <a:pPr indent="-228600">
              <a:buFont typeface="Arial" panose="020B0604020202020204" pitchFamily="34" charset="0"/>
              <a:buChar char="•"/>
            </a:pPr>
            <a:r>
              <a:rPr lang="en-US" sz="2000" dirty="0">
                <a:cs typeface="Calibri"/>
              </a:rPr>
              <a:t>S. E. Hinton wrote this breakout novel at only 16 years old. At the time it was written, she failed her high school creative writing class.</a:t>
            </a:r>
          </a:p>
        </p:txBody>
      </p:sp>
      <p:pic>
        <p:nvPicPr>
          <p:cNvPr id="26" name="Picture 25" descr="Obsah obrázku text, osoba, držení, interiér&#10;&#10;Popis se vygeneroval automaticky.">
            <a:extLst>
              <a:ext uri="{FF2B5EF4-FFF2-40B4-BE49-F238E27FC236}">
                <a16:creationId xmlns:a16="http://schemas.microsoft.com/office/drawing/2014/main" id="{3774CD3C-34FC-D59F-2214-E81BC19BDFAE}"/>
              </a:ext>
            </a:extLst>
          </p:cNvPr>
          <p:cNvPicPr>
            <a:picLocks noChangeAspect="1"/>
          </p:cNvPicPr>
          <p:nvPr/>
        </p:nvPicPr>
        <p:blipFill rotWithShape="1">
          <a:blip r:embed="rId2"/>
          <a:srcRect l="1467" r="1467"/>
          <a:stretch/>
        </p:blipFill>
        <p:spPr>
          <a:xfrm>
            <a:off x="7199440" y="10"/>
            <a:ext cx="4992560" cy="6857990"/>
          </a:xfrm>
          <a:prstGeom prst="rect">
            <a:avLst/>
          </a:prstGeom>
          <a:effectLst/>
        </p:spPr>
      </p:pic>
    </p:spTree>
    <p:extLst>
      <p:ext uri="{BB962C8B-B14F-4D97-AF65-F5344CB8AC3E}">
        <p14:creationId xmlns:p14="http://schemas.microsoft.com/office/powerpoint/2010/main" val="4269425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3A7231A-1AA5-6660-FF61-77AFCB0018C5}"/>
              </a:ext>
            </a:extLst>
          </p:cNvPr>
          <p:cNvSpPr>
            <a:spLocks noGrp="1"/>
          </p:cNvSpPr>
          <p:nvPr>
            <p:ph type="title"/>
          </p:nvPr>
        </p:nvSpPr>
        <p:spPr>
          <a:xfrm>
            <a:off x="836679" y="723898"/>
            <a:ext cx="6002110" cy="1495425"/>
          </a:xfrm>
        </p:spPr>
        <p:txBody>
          <a:bodyPr vert="horz" lIns="91440" tIns="45720" rIns="91440" bIns="45720" rtlCol="0" anchor="ctr">
            <a:normAutofit fontScale="90000"/>
          </a:bodyPr>
          <a:lstStyle/>
          <a:p>
            <a:r>
              <a:rPr lang="en-US" dirty="0"/>
              <a:t>7</a:t>
            </a:r>
            <a:br>
              <a:rPr lang="en-US" dirty="0"/>
            </a:br>
            <a:r>
              <a:rPr lang="en-US" dirty="0" err="1"/>
              <a:t>C.S.Lewis</a:t>
            </a:r>
            <a:br>
              <a:rPr lang="en-US" dirty="0"/>
            </a:br>
            <a:r>
              <a:rPr lang="en-US" dirty="0"/>
              <a:t>The Chronicles of Narnia</a:t>
            </a:r>
            <a:br>
              <a:rPr lang="en-US" dirty="0"/>
            </a:br>
            <a:r>
              <a:rPr lang="en-US" dirty="0"/>
              <a:t>The Lion, the Witch and the Wardrobe </a:t>
            </a:r>
          </a:p>
        </p:txBody>
      </p:sp>
      <p:sp>
        <p:nvSpPr>
          <p:cNvPr id="4" name="Zástupný text 3">
            <a:extLst>
              <a:ext uri="{FF2B5EF4-FFF2-40B4-BE49-F238E27FC236}">
                <a16:creationId xmlns:a16="http://schemas.microsoft.com/office/drawing/2014/main" id="{3AE41223-14A1-A1DB-447C-818FFFE863B7}"/>
              </a:ext>
            </a:extLst>
          </p:cNvPr>
          <p:cNvSpPr>
            <a:spLocks noGrp="1"/>
          </p:cNvSpPr>
          <p:nvPr>
            <p:ph type="body" sz="half" idx="2"/>
          </p:nvPr>
        </p:nvSpPr>
        <p:spPr>
          <a:xfrm>
            <a:off x="836680" y="2801724"/>
            <a:ext cx="6002110" cy="3332377"/>
          </a:xfrm>
        </p:spPr>
        <p:txBody>
          <a:bodyPr vert="horz" lIns="91440" tIns="45720" rIns="91440" bIns="45720" rtlCol="0" anchor="t">
            <a:normAutofit/>
          </a:bodyPr>
          <a:lstStyle/>
          <a:p>
            <a:pPr indent="-228600">
              <a:buFont typeface="Arial" panose="020B0604020202020204" pitchFamily="34" charset="0"/>
              <a:buChar char="•"/>
            </a:pPr>
            <a:r>
              <a:rPr lang="en-US" sz="2000" dirty="0"/>
              <a:t>Four adventurers step through a wardrobe door and into the land of Narnia – a world enslaved by the power of the White Witch. When almost all hope is lost, the return of the Great Lion, Aslan, signals a great change....and a great sacrifice.</a:t>
            </a:r>
            <a:endParaRPr lang="en-US" sz="2000" dirty="0">
              <a:cs typeface="Calibri"/>
            </a:endParaRPr>
          </a:p>
          <a:p>
            <a:pPr indent="-228600">
              <a:buFont typeface="Arial" panose="020B0604020202020204" pitchFamily="34" charset="0"/>
              <a:buChar char="•"/>
            </a:pPr>
            <a:r>
              <a:rPr lang="en-US" sz="2000" dirty="0"/>
              <a:t>Book 2 of 7 in the classic series by C.S. Lewis</a:t>
            </a:r>
            <a:endParaRPr lang="en-US" sz="2000" dirty="0">
              <a:cs typeface="Calibri"/>
            </a:endParaRPr>
          </a:p>
        </p:txBody>
      </p:sp>
      <p:pic>
        <p:nvPicPr>
          <p:cNvPr id="5" name="Obrázek 5" descr="Obsah obrázku text, osoba, zeď, ruka&#10;&#10;Popis se vygeneroval automaticky.">
            <a:extLst>
              <a:ext uri="{FF2B5EF4-FFF2-40B4-BE49-F238E27FC236}">
                <a16:creationId xmlns:a16="http://schemas.microsoft.com/office/drawing/2014/main" id="{4F6C30C3-73BB-CCD3-809E-68FF6C79EC7F}"/>
              </a:ext>
            </a:extLst>
          </p:cNvPr>
          <p:cNvPicPr>
            <a:picLocks noGrp="1" noChangeAspect="1"/>
          </p:cNvPicPr>
          <p:nvPr>
            <p:ph type="pic" idx="1"/>
          </p:nvPr>
        </p:nvPicPr>
        <p:blipFill rotWithShape="1">
          <a:blip r:embed="rId2"/>
          <a:srcRect t="2935"/>
          <a:stretch/>
        </p:blipFill>
        <p:spPr>
          <a:xfrm rot="5400000">
            <a:off x="6266720" y="932720"/>
            <a:ext cx="6858000" cy="4992560"/>
          </a:xfrm>
          <a:prstGeom prst="rect">
            <a:avLst/>
          </a:prstGeom>
          <a:effectLst/>
        </p:spPr>
      </p:pic>
    </p:spTree>
    <p:extLst>
      <p:ext uri="{BB962C8B-B14F-4D97-AF65-F5344CB8AC3E}">
        <p14:creationId xmlns:p14="http://schemas.microsoft.com/office/powerpoint/2010/main" val="3107546925"/>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Širokoúhlá obrazovka</PresentationFormat>
  <Paragraphs>0</Paragraphs>
  <Slides>19</Slides>
  <Notes>0</Notes>
  <HiddenSlides>7</HiddenSlides>
  <MMClips>0</MMClips>
  <ScaleCrop>false</ScaleCrop>
  <HeadingPairs>
    <vt:vector size="4" baseType="variant">
      <vt:variant>
        <vt:lpstr>Motiv</vt:lpstr>
      </vt:variant>
      <vt:variant>
        <vt:i4>1</vt:i4>
      </vt:variant>
      <vt:variant>
        <vt:lpstr>Nadpisy snímků</vt:lpstr>
      </vt:variant>
      <vt:variant>
        <vt:i4>19</vt:i4>
      </vt:variant>
    </vt:vector>
  </HeadingPairs>
  <TitlesOfParts>
    <vt:vector size="20" baseType="lpstr">
      <vt:lpstr>Motiv systému Office</vt:lpstr>
      <vt:lpstr>Our English library is getting richer thanks to our dear colleague, Fulbright English teaching assistant  David Tallents.  Thank you for the gift! </vt:lpstr>
      <vt:lpstr>David Tallents</vt:lpstr>
      <vt:lpstr>1 Gertrude Chandler Warner The Boxcar children 1- 4 </vt:lpstr>
      <vt:lpstr>2 Frank Herbert DUNE</vt:lpstr>
      <vt:lpstr>3 F. Scott Fitzgerald The Great Gatsby </vt:lpstr>
      <vt:lpstr>4 Ernest Hemingway For Whom the Bell Tolls </vt:lpstr>
      <vt:lpstr>5 Ernest Hemingway Fiesta: The Sun Also Rises </vt:lpstr>
      <vt:lpstr> 6 S.E. Hinton The Outsiders </vt:lpstr>
      <vt:lpstr>7 C.S.Lewis The Chronicles of Narnia The Lion, the Witch and the Wardrobe </vt:lpstr>
      <vt:lpstr>8 Sara Nović Girl at War</vt:lpstr>
      <vt:lpstr>9 George Orwell 1984</vt:lpstr>
      <vt:lpstr>10 Erich Maria Remarque All Quiet on the Western Front</vt:lpstr>
      <vt:lpstr>11 Bram Stoker DRACULA</vt:lpstr>
      <vt:lpstr>12 John Steinbeck East of Eden</vt:lpstr>
      <vt:lpstr>13 John Steinbeck Of Mice and Men</vt:lpstr>
      <vt:lpstr>14 John Steinbeck The Grapes of Wrath</vt:lpstr>
      <vt:lpstr>15 Kurt Vonnegut Breakfast of Champions</vt:lpstr>
      <vt:lpstr>16 Kurt Vonnegut Slaughterhouse - Five</vt:lpstr>
      <vt:lpstr>KEY to the quiz: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
  <cp:lastModifiedBy/>
  <cp:revision>2136</cp:revision>
  <dcterms:created xsi:type="dcterms:W3CDTF">2023-05-09T10:07:43Z</dcterms:created>
  <dcterms:modified xsi:type="dcterms:W3CDTF">2023-06-23T08:19:24Z</dcterms:modified>
</cp:coreProperties>
</file>